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1" r:id="rId2"/>
    <p:sldId id="279" r:id="rId3"/>
    <p:sldId id="314" r:id="rId4"/>
    <p:sldId id="308" r:id="rId5"/>
    <p:sldId id="315" r:id="rId6"/>
    <p:sldId id="317" r:id="rId7"/>
    <p:sldId id="318" r:id="rId8"/>
    <p:sldId id="319" r:id="rId9"/>
    <p:sldId id="320" r:id="rId10"/>
    <p:sldId id="321" r:id="rId11"/>
    <p:sldId id="322" r:id="rId12"/>
    <p:sldId id="316" r:id="rId13"/>
    <p:sldId id="323" r:id="rId14"/>
    <p:sldId id="324" r:id="rId15"/>
    <p:sldId id="325" r:id="rId16"/>
    <p:sldId id="30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74" userDrawn="1">
          <p15:clr>
            <a:srgbClr val="A4A3A4"/>
          </p15:clr>
        </p15:guide>
        <p15:guide id="4" pos="71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B8E08C"/>
    <a:srgbClr val="008AF2"/>
    <a:srgbClr val="DDAF71"/>
    <a:srgbClr val="EFEEF3"/>
    <a:srgbClr val="5B9BD5"/>
    <a:srgbClr val="456377"/>
    <a:srgbClr val="A9DA74"/>
    <a:srgbClr val="063352"/>
    <a:srgbClr val="FFD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2" y="101"/>
      </p:cViewPr>
      <p:guideLst>
        <p:guide orient="horz" pos="2160"/>
        <p:guide pos="3840"/>
        <p:guide pos="574"/>
        <p:guide pos="71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0FAB3-F140-4DA1-88DD-D602E8200CC0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AB2F7-53E4-41FF-9A05-601432D07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574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AB2F7-53E4-41FF-9A05-601432D0750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109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4B59-1023-4E71-A360-B8061DD5AD82}" type="datetime1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3B38B-4440-4B40-AE42-01083C278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412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슬라이드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DF4B59-1023-4E71-A360-B8061DD5AD82}" type="datetime1">
              <a:rPr lang="ko-KR" altLang="en-US" smtClean="0"/>
              <a:pPr/>
              <a:t>2018-04-03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093B38B-4440-4B40-AE42-01083C27858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433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AC6E2-59F7-4BA8-8344-392B695697ED}" type="datetime1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3B38B-4440-4B40-AE42-01083C278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60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0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4210050" y="2550043"/>
            <a:ext cx="3771900" cy="1496177"/>
            <a:chOff x="4210050" y="2550043"/>
            <a:chExt cx="3771900" cy="1496177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210050" y="2811780"/>
              <a:ext cx="3771900" cy="1234440"/>
            </a:xfrm>
            <a:prstGeom prst="roundRect">
              <a:avLst>
                <a:gd name="adj" fmla="val 6173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4516755" y="2550043"/>
              <a:ext cx="3158490" cy="171360"/>
              <a:chOff x="4408170" y="2560320"/>
              <a:chExt cx="3158490" cy="171360"/>
            </a:xfrm>
          </p:grpSpPr>
          <p:sp>
            <p:nvSpPr>
              <p:cNvPr id="4" name="한쪽 모서리는 잘리고 다른 쪽 모서리는 둥근 사각형 3"/>
              <p:cNvSpPr/>
              <p:nvPr/>
            </p:nvSpPr>
            <p:spPr>
              <a:xfrm>
                <a:off x="4408170" y="2560320"/>
                <a:ext cx="689610" cy="171360"/>
              </a:xfrm>
              <a:prstGeom prst="snip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/>
              </a:p>
            </p:txBody>
          </p:sp>
          <p:sp>
            <p:nvSpPr>
              <p:cNvPr id="61" name="한쪽 모서리는 잘리고 다른 쪽 모서리는 둥근 사각형 60"/>
              <p:cNvSpPr/>
              <p:nvPr/>
            </p:nvSpPr>
            <p:spPr>
              <a:xfrm>
                <a:off x="5231130" y="2560320"/>
                <a:ext cx="689610" cy="171360"/>
              </a:xfrm>
              <a:prstGeom prst="snip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/>
              </a:p>
            </p:txBody>
          </p:sp>
          <p:sp>
            <p:nvSpPr>
              <p:cNvPr id="62" name="한쪽 모서리는 잘리고 다른 쪽 모서리는 둥근 사각형 61"/>
              <p:cNvSpPr/>
              <p:nvPr/>
            </p:nvSpPr>
            <p:spPr>
              <a:xfrm>
                <a:off x="6054090" y="2560320"/>
                <a:ext cx="689610" cy="171360"/>
              </a:xfrm>
              <a:prstGeom prst="snip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/>
              </a:p>
            </p:txBody>
          </p:sp>
          <p:sp>
            <p:nvSpPr>
              <p:cNvPr id="63" name="한쪽 모서리는 잘리고 다른 쪽 모서리는 둥근 사각형 62"/>
              <p:cNvSpPr/>
              <p:nvPr/>
            </p:nvSpPr>
            <p:spPr>
              <a:xfrm>
                <a:off x="6877050" y="2560320"/>
                <a:ext cx="689610" cy="171360"/>
              </a:xfrm>
              <a:prstGeom prst="snip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/>
              </a:p>
            </p:txBody>
          </p:sp>
        </p:grpSp>
      </p:grpSp>
      <p:sp>
        <p:nvSpPr>
          <p:cNvPr id="142" name="TextBox 141"/>
          <p:cNvSpPr txBox="1"/>
          <p:nvPr/>
        </p:nvSpPr>
        <p:spPr>
          <a:xfrm>
            <a:off x="9540418" y="5621831"/>
            <a:ext cx="26515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휴먼둥근헤드라인" panose="02030504000101010101" pitchFamily="18" charset="-127"/>
                <a:ea typeface="나눔고딕 ExtraBold" panose="020D0904000000000000"/>
              </a:rPr>
              <a:t>20130118 </a:t>
            </a:r>
            <a:r>
              <a:rPr lang="ko-KR" altLang="en-US" sz="2000" dirty="0">
                <a:solidFill>
                  <a:schemeClr val="bg1"/>
                </a:solidFill>
                <a:latin typeface="휴먼둥근헤드라인" panose="02030504000101010101" pitchFamily="18" charset="-127"/>
                <a:ea typeface="나눔고딕 ExtraBold" panose="020D0904000000000000"/>
              </a:rPr>
              <a:t>김기훈 </a:t>
            </a:r>
            <a:r>
              <a:rPr lang="en-US" altLang="ko-KR" sz="2000" dirty="0">
                <a:solidFill>
                  <a:schemeClr val="bg1"/>
                </a:solidFill>
                <a:latin typeface="휴먼둥근헤드라인" panose="02030504000101010101" pitchFamily="18" charset="-127"/>
                <a:ea typeface="나눔고딕 ExtraBold" panose="020D0904000000000000"/>
              </a:rPr>
              <a:t>20130162 </a:t>
            </a:r>
            <a:r>
              <a:rPr lang="ko-KR" altLang="en-US" sz="2000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나눔고딕 ExtraBold" panose="020D0904000000000000"/>
              </a:rPr>
              <a:t>김문서</a:t>
            </a:r>
            <a:r>
              <a:rPr lang="ko-KR" altLang="en-US" sz="2000" dirty="0">
                <a:solidFill>
                  <a:schemeClr val="bg1"/>
                </a:solidFill>
                <a:latin typeface="휴먼둥근헤드라인" panose="02030504000101010101" pitchFamily="18" charset="-127"/>
                <a:ea typeface="나눔고딕 ExtraBold" panose="020D0904000000000000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휴먼둥근헤드라인" panose="02030504000101010101" pitchFamily="18" charset="-127"/>
                <a:ea typeface="나눔고딕 ExtraBold" panose="020D0904000000000000"/>
              </a:rPr>
              <a:t>20130374 </a:t>
            </a:r>
            <a:r>
              <a:rPr lang="ko-KR" altLang="en-US" sz="2000" dirty="0">
                <a:solidFill>
                  <a:schemeClr val="bg1"/>
                </a:solidFill>
                <a:latin typeface="휴먼둥근헤드라인" panose="02030504000101010101" pitchFamily="18" charset="-127"/>
                <a:ea typeface="나눔고딕 ExtraBold" panose="020D0904000000000000"/>
              </a:rPr>
              <a:t>김태현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4292914" y="3044279"/>
            <a:ext cx="3563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휴먼둥근헤드라인" panose="02030504000101010101" pitchFamily="18" charset="-127"/>
                <a:ea typeface="나눔고딕 ExtraBold" panose="020D0904000000000000" pitchFamily="50" charset="-127"/>
              </a:rPr>
              <a:t>M</a:t>
            </a:r>
            <a:r>
              <a:rPr lang="en-US" altLang="ko-KR" sz="4800" dirty="0">
                <a:solidFill>
                  <a:schemeClr val="accent4">
                    <a:lumMod val="40000"/>
                    <a:lumOff val="60000"/>
                  </a:schemeClr>
                </a:solidFill>
                <a:latin typeface="휴먼둥근헤드라인" panose="02030504000101010101" pitchFamily="18" charset="-127"/>
                <a:ea typeface="나눔고딕 ExtraBold" panose="020D0904000000000000" pitchFamily="50" charset="-127"/>
              </a:rPr>
              <a:t>!</a:t>
            </a:r>
            <a:r>
              <a:rPr lang="en-US" altLang="ko-KR" sz="4800" dirty="0">
                <a:solidFill>
                  <a:schemeClr val="bg1"/>
                </a:solidFill>
                <a:latin typeface="휴먼둥근헤드라인" panose="02030504000101010101" pitchFamily="18" charset="-127"/>
                <a:ea typeface="나눔고딕 ExtraBold" panose="020D0904000000000000" pitchFamily="50" charset="-127"/>
              </a:rPr>
              <a:t>nd.net</a:t>
            </a:r>
            <a:endParaRPr lang="ko-KR" altLang="en-US" sz="4800" dirty="0">
              <a:solidFill>
                <a:schemeClr val="bg1"/>
              </a:solidFill>
              <a:latin typeface="휴먼둥근헤드라인" panose="02030504000101010101" pitchFamily="18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830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그룹 319"/>
          <p:cNvGrpSpPr/>
          <p:nvPr/>
        </p:nvGrpSpPr>
        <p:grpSpPr>
          <a:xfrm>
            <a:off x="55767" y="6005363"/>
            <a:ext cx="968375" cy="696501"/>
            <a:chOff x="1028700" y="2336800"/>
            <a:chExt cx="1866900" cy="1509467"/>
          </a:xfrm>
          <a:solidFill>
            <a:schemeClr val="bg1"/>
          </a:solidFill>
          <a:effectLst/>
        </p:grpSpPr>
        <p:sp>
          <p:nvSpPr>
            <p:cNvPr id="321" name="모서리가 둥근 직사각형 320"/>
            <p:cNvSpPr/>
            <p:nvPr/>
          </p:nvSpPr>
          <p:spPr>
            <a:xfrm>
              <a:off x="1028700" y="2645847"/>
              <a:ext cx="1866900" cy="1200420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2" name="양쪽 모서리가 둥근 사각형 321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양쪽 모서리가 둥근 사각형 322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8" name="그룹 327"/>
          <p:cNvGrpSpPr/>
          <p:nvPr/>
        </p:nvGrpSpPr>
        <p:grpSpPr>
          <a:xfrm>
            <a:off x="4203468" y="5416524"/>
            <a:ext cx="968375" cy="696501"/>
            <a:chOff x="1028700" y="2336800"/>
            <a:chExt cx="1866900" cy="1509467"/>
          </a:xfrm>
          <a:solidFill>
            <a:schemeClr val="bg1"/>
          </a:solidFill>
          <a:effectLst/>
        </p:grpSpPr>
        <p:sp>
          <p:nvSpPr>
            <p:cNvPr id="329" name="모서리가 둥근 직사각형 328"/>
            <p:cNvSpPr/>
            <p:nvPr/>
          </p:nvSpPr>
          <p:spPr>
            <a:xfrm>
              <a:off x="1028700" y="2645847"/>
              <a:ext cx="1866900" cy="1200420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양쪽 모서리가 둥근 사각형 330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2" name="그룹 331"/>
          <p:cNvGrpSpPr/>
          <p:nvPr/>
        </p:nvGrpSpPr>
        <p:grpSpPr>
          <a:xfrm>
            <a:off x="4203469" y="6005453"/>
            <a:ext cx="968375" cy="696501"/>
            <a:chOff x="1028700" y="2336800"/>
            <a:chExt cx="1866900" cy="1509467"/>
          </a:xfrm>
          <a:solidFill>
            <a:schemeClr val="bg1"/>
          </a:solidFill>
          <a:effectLst/>
        </p:grpSpPr>
        <p:sp>
          <p:nvSpPr>
            <p:cNvPr id="333" name="모서리가 둥근 직사각형 332"/>
            <p:cNvSpPr/>
            <p:nvPr/>
          </p:nvSpPr>
          <p:spPr>
            <a:xfrm>
              <a:off x="1028700" y="2645847"/>
              <a:ext cx="1866900" cy="1200420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양쪽 모서리가 둥근 사각형 333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양쪽 모서리가 둥근 사각형 334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6" name="그룹 335"/>
          <p:cNvGrpSpPr/>
          <p:nvPr/>
        </p:nvGrpSpPr>
        <p:grpSpPr>
          <a:xfrm>
            <a:off x="1068535" y="6004981"/>
            <a:ext cx="968375" cy="696501"/>
            <a:chOff x="1028700" y="2336800"/>
            <a:chExt cx="1866900" cy="1509467"/>
          </a:xfrm>
          <a:solidFill>
            <a:schemeClr val="bg1"/>
          </a:solidFill>
          <a:effectLst/>
        </p:grpSpPr>
        <p:sp>
          <p:nvSpPr>
            <p:cNvPr id="337" name="모서리가 둥근 직사각형 336"/>
            <p:cNvSpPr/>
            <p:nvPr/>
          </p:nvSpPr>
          <p:spPr>
            <a:xfrm>
              <a:off x="1028700" y="2645847"/>
              <a:ext cx="1866900" cy="1200420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8" name="양쪽 모서리가 둥근 사각형 337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양쪽 모서리가 둥근 사각형 338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0" name="그룹 339"/>
          <p:cNvGrpSpPr/>
          <p:nvPr/>
        </p:nvGrpSpPr>
        <p:grpSpPr>
          <a:xfrm>
            <a:off x="2125084" y="6004981"/>
            <a:ext cx="968375" cy="696501"/>
            <a:chOff x="1028700" y="2336800"/>
            <a:chExt cx="1866900" cy="1509467"/>
          </a:xfrm>
          <a:solidFill>
            <a:schemeClr val="bg1"/>
          </a:solidFill>
          <a:effectLst/>
        </p:grpSpPr>
        <p:sp>
          <p:nvSpPr>
            <p:cNvPr id="341" name="모서리가 둥근 직사각형 340"/>
            <p:cNvSpPr/>
            <p:nvPr/>
          </p:nvSpPr>
          <p:spPr>
            <a:xfrm>
              <a:off x="1028700" y="2645847"/>
              <a:ext cx="1866900" cy="1200420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양쪽 모서리가 둥근 사각형 341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양쪽 모서리가 둥근 사각형 342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4" name="그룹 343"/>
          <p:cNvGrpSpPr/>
          <p:nvPr/>
        </p:nvGrpSpPr>
        <p:grpSpPr>
          <a:xfrm>
            <a:off x="3164276" y="6004981"/>
            <a:ext cx="968375" cy="696501"/>
            <a:chOff x="1028700" y="2336800"/>
            <a:chExt cx="1866900" cy="1509467"/>
          </a:xfrm>
          <a:solidFill>
            <a:schemeClr val="bg1"/>
          </a:solidFill>
          <a:effectLst/>
        </p:grpSpPr>
        <p:sp>
          <p:nvSpPr>
            <p:cNvPr id="345" name="모서리가 둥근 직사각형 344"/>
            <p:cNvSpPr/>
            <p:nvPr/>
          </p:nvSpPr>
          <p:spPr>
            <a:xfrm>
              <a:off x="1028700" y="2645847"/>
              <a:ext cx="1866900" cy="1200420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양쪽 모서리가 둥근 사각형 345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양쪽 모서리가 둥근 사각형 346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E686ED79-4C8C-499A-B50B-F74F8974A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88E2FC3-4CE7-4946-A29D-147776FCE195}"/>
              </a:ext>
            </a:extLst>
          </p:cNvPr>
          <p:cNvCxnSpPr/>
          <p:nvPr/>
        </p:nvCxnSpPr>
        <p:spPr>
          <a:xfrm>
            <a:off x="2500502" y="734731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FCAD91D-D1DE-4C1B-8142-167A781D21B8}"/>
              </a:ext>
            </a:extLst>
          </p:cNvPr>
          <p:cNvCxnSpPr/>
          <p:nvPr/>
        </p:nvCxnSpPr>
        <p:spPr>
          <a:xfrm>
            <a:off x="8790781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127BCCE-BC86-4A8B-98FD-D7AF40C8E613}"/>
              </a:ext>
            </a:extLst>
          </p:cNvPr>
          <p:cNvSpPr/>
          <p:nvPr/>
        </p:nvSpPr>
        <p:spPr>
          <a:xfrm>
            <a:off x="0" y="414070"/>
            <a:ext cx="12192000" cy="6309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5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기존 시스템 특허현황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6EF901-BECC-4471-A6F0-FA994E101471}"/>
              </a:ext>
            </a:extLst>
          </p:cNvPr>
          <p:cNvSpPr txBox="1"/>
          <p:nvPr/>
        </p:nvSpPr>
        <p:spPr>
          <a:xfrm>
            <a:off x="4310516" y="2996323"/>
            <a:ext cx="31582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특허정보검색서비스에 등록되어 있는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 마인드맵 관련 프로그램은 한국 </a:t>
            </a:r>
            <a:r>
              <a:rPr lang="en-US" altLang="ko-KR" dirty="0">
                <a:solidFill>
                  <a:schemeClr val="bg1"/>
                </a:solidFill>
              </a:rPr>
              <a:t>179</a:t>
            </a:r>
            <a:r>
              <a:rPr lang="ko-KR" altLang="en-US" dirty="0">
                <a:solidFill>
                  <a:schemeClr val="bg1"/>
                </a:solidFill>
              </a:rPr>
              <a:t>개 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일본 </a:t>
            </a:r>
            <a:r>
              <a:rPr lang="en-US" altLang="ko-KR" dirty="0">
                <a:solidFill>
                  <a:schemeClr val="bg1"/>
                </a:solidFill>
              </a:rPr>
              <a:t>54</a:t>
            </a:r>
            <a:r>
              <a:rPr lang="ko-KR" altLang="en-US" dirty="0">
                <a:solidFill>
                  <a:schemeClr val="bg1"/>
                </a:solidFill>
              </a:rPr>
              <a:t>개로 등록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C8D027F-FFB9-4CED-8C89-2F31943AB739}"/>
              </a:ext>
            </a:extLst>
          </p:cNvPr>
          <p:cNvGrpSpPr/>
          <p:nvPr/>
        </p:nvGrpSpPr>
        <p:grpSpPr>
          <a:xfrm>
            <a:off x="62207" y="5416524"/>
            <a:ext cx="968375" cy="696501"/>
            <a:chOff x="1028700" y="2336800"/>
            <a:chExt cx="1866900" cy="1509467"/>
          </a:xfrm>
          <a:solidFill>
            <a:schemeClr val="bg1"/>
          </a:solidFill>
          <a:effectLst/>
        </p:grpSpPr>
        <p:sp>
          <p:nvSpPr>
            <p:cNvPr id="47" name="모서리가 둥근 직사각형 324">
              <a:extLst>
                <a:ext uri="{FF2B5EF4-FFF2-40B4-BE49-F238E27FC236}">
                  <a16:creationId xmlns:a16="http://schemas.microsoft.com/office/drawing/2014/main" id="{89123253-F712-440A-91BB-4E5A4294F9BE}"/>
                </a:ext>
              </a:extLst>
            </p:cNvPr>
            <p:cNvSpPr/>
            <p:nvPr/>
          </p:nvSpPr>
          <p:spPr>
            <a:xfrm>
              <a:off x="1028700" y="2645847"/>
              <a:ext cx="1866900" cy="1200420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양쪽 모서리가 둥근 사각형 325">
              <a:extLst>
                <a:ext uri="{FF2B5EF4-FFF2-40B4-BE49-F238E27FC236}">
                  <a16:creationId xmlns:a16="http://schemas.microsoft.com/office/drawing/2014/main" id="{0004B1D7-CB8E-41CA-8935-C2A3C95FC796}"/>
                </a:ext>
              </a:extLst>
            </p:cNvPr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양쪽 모서리가 둥근 사각형 326">
              <a:extLst>
                <a:ext uri="{FF2B5EF4-FFF2-40B4-BE49-F238E27FC236}">
                  <a16:creationId xmlns:a16="http://schemas.microsoft.com/office/drawing/2014/main" id="{D988E991-E0EC-4171-8193-BD8F03280A43}"/>
                </a:ext>
              </a:extLst>
            </p:cNvPr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045242A-B5AC-471F-9A36-C14FCF554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461" y="2775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37603528" descr="EMB000030fc8d99">
            <a:extLst>
              <a:ext uri="{FF2B5EF4-FFF2-40B4-BE49-F238E27FC236}">
                <a16:creationId xmlns:a16="http://schemas.microsoft.com/office/drawing/2014/main" id="{59267FA0-B365-4EB0-A87F-0D744EE69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86" y="2462029"/>
            <a:ext cx="2891389" cy="345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B02DBD49-3B3D-4DB1-A633-FD3B61091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3314" y="49260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0D95402-89B3-4185-8A01-B8B57F4B7EF4}"/>
              </a:ext>
            </a:extLst>
          </p:cNvPr>
          <p:cNvGrpSpPr/>
          <p:nvPr/>
        </p:nvGrpSpPr>
        <p:grpSpPr>
          <a:xfrm>
            <a:off x="6807212" y="5986730"/>
            <a:ext cx="968375" cy="696501"/>
            <a:chOff x="1028700" y="2336800"/>
            <a:chExt cx="1866900" cy="1509467"/>
          </a:xfrm>
          <a:solidFill>
            <a:schemeClr val="bg1"/>
          </a:solidFill>
          <a:effectLst/>
        </p:grpSpPr>
        <p:sp>
          <p:nvSpPr>
            <p:cNvPr id="51" name="모서리가 둥근 직사각형 320">
              <a:extLst>
                <a:ext uri="{FF2B5EF4-FFF2-40B4-BE49-F238E27FC236}">
                  <a16:creationId xmlns:a16="http://schemas.microsoft.com/office/drawing/2014/main" id="{00467F3B-9070-48AA-803D-87E3681BC4C1}"/>
                </a:ext>
              </a:extLst>
            </p:cNvPr>
            <p:cNvSpPr/>
            <p:nvPr/>
          </p:nvSpPr>
          <p:spPr>
            <a:xfrm>
              <a:off x="1028700" y="2645847"/>
              <a:ext cx="1866900" cy="1200420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양쪽 모서리가 둥근 사각형 321">
              <a:extLst>
                <a:ext uri="{FF2B5EF4-FFF2-40B4-BE49-F238E27FC236}">
                  <a16:creationId xmlns:a16="http://schemas.microsoft.com/office/drawing/2014/main" id="{4BAAD258-4833-4347-A452-6DB520E3201A}"/>
                </a:ext>
              </a:extLst>
            </p:cNvPr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양쪽 모서리가 둥근 사각형 322">
              <a:extLst>
                <a:ext uri="{FF2B5EF4-FFF2-40B4-BE49-F238E27FC236}">
                  <a16:creationId xmlns:a16="http://schemas.microsoft.com/office/drawing/2014/main" id="{5DE3FDE7-9858-4903-B149-FCF167E7CEA5}"/>
                </a:ext>
              </a:extLst>
            </p:cNvPr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887AF25-D619-44AB-81DF-16EF7E46D1ED}"/>
              </a:ext>
            </a:extLst>
          </p:cNvPr>
          <p:cNvGrpSpPr/>
          <p:nvPr/>
        </p:nvGrpSpPr>
        <p:grpSpPr>
          <a:xfrm>
            <a:off x="10954913" y="5397891"/>
            <a:ext cx="968375" cy="696501"/>
            <a:chOff x="1028700" y="2336800"/>
            <a:chExt cx="1866900" cy="1509467"/>
          </a:xfrm>
          <a:solidFill>
            <a:schemeClr val="bg1"/>
          </a:solidFill>
          <a:effectLst/>
        </p:grpSpPr>
        <p:sp>
          <p:nvSpPr>
            <p:cNvPr id="55" name="모서리가 둥근 직사각형 328">
              <a:extLst>
                <a:ext uri="{FF2B5EF4-FFF2-40B4-BE49-F238E27FC236}">
                  <a16:creationId xmlns:a16="http://schemas.microsoft.com/office/drawing/2014/main" id="{1A856264-07A9-4D05-BD59-10A07A8DD8DC}"/>
                </a:ext>
              </a:extLst>
            </p:cNvPr>
            <p:cNvSpPr/>
            <p:nvPr/>
          </p:nvSpPr>
          <p:spPr>
            <a:xfrm>
              <a:off x="1028700" y="2645847"/>
              <a:ext cx="1866900" cy="1200420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양쪽 모서리가 둥근 사각형 329">
              <a:extLst>
                <a:ext uri="{FF2B5EF4-FFF2-40B4-BE49-F238E27FC236}">
                  <a16:creationId xmlns:a16="http://schemas.microsoft.com/office/drawing/2014/main" id="{A2A32DE4-752D-4257-B6B5-F18373F5FE9F}"/>
                </a:ext>
              </a:extLst>
            </p:cNvPr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양쪽 모서리가 둥근 사각형 330">
              <a:extLst>
                <a:ext uri="{FF2B5EF4-FFF2-40B4-BE49-F238E27FC236}">
                  <a16:creationId xmlns:a16="http://schemas.microsoft.com/office/drawing/2014/main" id="{26F9E359-0F6E-4094-90F6-67B7D0D0FB24}"/>
                </a:ext>
              </a:extLst>
            </p:cNvPr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2504703-B83C-43B2-A1C2-9C70A968713B}"/>
              </a:ext>
            </a:extLst>
          </p:cNvPr>
          <p:cNvGrpSpPr/>
          <p:nvPr/>
        </p:nvGrpSpPr>
        <p:grpSpPr>
          <a:xfrm>
            <a:off x="10954914" y="5986820"/>
            <a:ext cx="968375" cy="696501"/>
            <a:chOff x="1028700" y="2336800"/>
            <a:chExt cx="1866900" cy="1509467"/>
          </a:xfrm>
          <a:solidFill>
            <a:schemeClr val="bg1"/>
          </a:solidFill>
          <a:effectLst/>
        </p:grpSpPr>
        <p:sp>
          <p:nvSpPr>
            <p:cNvPr id="59" name="모서리가 둥근 직사각형 332">
              <a:extLst>
                <a:ext uri="{FF2B5EF4-FFF2-40B4-BE49-F238E27FC236}">
                  <a16:creationId xmlns:a16="http://schemas.microsoft.com/office/drawing/2014/main" id="{54D994D9-52DA-45F7-9FF3-40E1D4120FDE}"/>
                </a:ext>
              </a:extLst>
            </p:cNvPr>
            <p:cNvSpPr/>
            <p:nvPr/>
          </p:nvSpPr>
          <p:spPr>
            <a:xfrm>
              <a:off x="1028700" y="2645847"/>
              <a:ext cx="1866900" cy="1200420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양쪽 모서리가 둥근 사각형 333">
              <a:extLst>
                <a:ext uri="{FF2B5EF4-FFF2-40B4-BE49-F238E27FC236}">
                  <a16:creationId xmlns:a16="http://schemas.microsoft.com/office/drawing/2014/main" id="{EB29BD8B-ACD2-42F6-BCD4-CC8FF907B9AC}"/>
                </a:ext>
              </a:extLst>
            </p:cNvPr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양쪽 모서리가 둥근 사각형 334">
              <a:extLst>
                <a:ext uri="{FF2B5EF4-FFF2-40B4-BE49-F238E27FC236}">
                  <a16:creationId xmlns:a16="http://schemas.microsoft.com/office/drawing/2014/main" id="{14766558-51CE-408B-990A-E5AF44220177}"/>
                </a:ext>
              </a:extLst>
            </p:cNvPr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5779D1A-2916-43C5-A821-0426B73FA0EB}"/>
              </a:ext>
            </a:extLst>
          </p:cNvPr>
          <p:cNvGrpSpPr/>
          <p:nvPr/>
        </p:nvGrpSpPr>
        <p:grpSpPr>
          <a:xfrm>
            <a:off x="7819980" y="5986348"/>
            <a:ext cx="968375" cy="696501"/>
            <a:chOff x="1028700" y="2336800"/>
            <a:chExt cx="1866900" cy="1509467"/>
          </a:xfrm>
          <a:solidFill>
            <a:schemeClr val="bg1"/>
          </a:solidFill>
          <a:effectLst/>
        </p:grpSpPr>
        <p:sp>
          <p:nvSpPr>
            <p:cNvPr id="63" name="모서리가 둥근 직사각형 336">
              <a:extLst>
                <a:ext uri="{FF2B5EF4-FFF2-40B4-BE49-F238E27FC236}">
                  <a16:creationId xmlns:a16="http://schemas.microsoft.com/office/drawing/2014/main" id="{F5D0E595-B467-4F00-96B0-10634F9D7C19}"/>
                </a:ext>
              </a:extLst>
            </p:cNvPr>
            <p:cNvSpPr/>
            <p:nvPr/>
          </p:nvSpPr>
          <p:spPr>
            <a:xfrm>
              <a:off x="1028700" y="2645847"/>
              <a:ext cx="1866900" cy="1200420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양쪽 모서리가 둥근 사각형 337">
              <a:extLst>
                <a:ext uri="{FF2B5EF4-FFF2-40B4-BE49-F238E27FC236}">
                  <a16:creationId xmlns:a16="http://schemas.microsoft.com/office/drawing/2014/main" id="{786867FA-8FEF-41A5-A3F6-755F37F3446F}"/>
                </a:ext>
              </a:extLst>
            </p:cNvPr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양쪽 모서리가 둥근 사각형 338">
              <a:extLst>
                <a:ext uri="{FF2B5EF4-FFF2-40B4-BE49-F238E27FC236}">
                  <a16:creationId xmlns:a16="http://schemas.microsoft.com/office/drawing/2014/main" id="{ED1D8256-6596-4999-8055-D736A7865FB1}"/>
                </a:ext>
              </a:extLst>
            </p:cNvPr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EE44D21-6309-42C8-80CA-C1DF84253043}"/>
              </a:ext>
            </a:extLst>
          </p:cNvPr>
          <p:cNvGrpSpPr/>
          <p:nvPr/>
        </p:nvGrpSpPr>
        <p:grpSpPr>
          <a:xfrm>
            <a:off x="8876529" y="5986348"/>
            <a:ext cx="968375" cy="696501"/>
            <a:chOff x="1028700" y="2336800"/>
            <a:chExt cx="1866900" cy="1509467"/>
          </a:xfrm>
          <a:solidFill>
            <a:schemeClr val="bg1"/>
          </a:solidFill>
          <a:effectLst/>
        </p:grpSpPr>
        <p:sp>
          <p:nvSpPr>
            <p:cNvPr id="67" name="모서리가 둥근 직사각형 340">
              <a:extLst>
                <a:ext uri="{FF2B5EF4-FFF2-40B4-BE49-F238E27FC236}">
                  <a16:creationId xmlns:a16="http://schemas.microsoft.com/office/drawing/2014/main" id="{70845D5F-A0BC-4CD6-840C-96FB8DB003EB}"/>
                </a:ext>
              </a:extLst>
            </p:cNvPr>
            <p:cNvSpPr/>
            <p:nvPr/>
          </p:nvSpPr>
          <p:spPr>
            <a:xfrm>
              <a:off x="1028700" y="2645847"/>
              <a:ext cx="1866900" cy="1200420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양쪽 모서리가 둥근 사각형 341">
              <a:extLst>
                <a:ext uri="{FF2B5EF4-FFF2-40B4-BE49-F238E27FC236}">
                  <a16:creationId xmlns:a16="http://schemas.microsoft.com/office/drawing/2014/main" id="{8493CC0E-5C12-44D6-9904-E5D86CFE6CDA}"/>
                </a:ext>
              </a:extLst>
            </p:cNvPr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양쪽 모서리가 둥근 사각형 342">
              <a:extLst>
                <a:ext uri="{FF2B5EF4-FFF2-40B4-BE49-F238E27FC236}">
                  <a16:creationId xmlns:a16="http://schemas.microsoft.com/office/drawing/2014/main" id="{84244A45-424C-4424-8987-D55E1A67DAFE}"/>
                </a:ext>
              </a:extLst>
            </p:cNvPr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F4B17FC-2B3F-44CC-82E8-8F32A584B5C3}"/>
              </a:ext>
            </a:extLst>
          </p:cNvPr>
          <p:cNvGrpSpPr/>
          <p:nvPr/>
        </p:nvGrpSpPr>
        <p:grpSpPr>
          <a:xfrm>
            <a:off x="9915721" y="5986348"/>
            <a:ext cx="968375" cy="696501"/>
            <a:chOff x="1028700" y="2336800"/>
            <a:chExt cx="1866900" cy="1509467"/>
          </a:xfrm>
          <a:solidFill>
            <a:schemeClr val="bg1"/>
          </a:solidFill>
          <a:effectLst/>
        </p:grpSpPr>
        <p:sp>
          <p:nvSpPr>
            <p:cNvPr id="71" name="모서리가 둥근 직사각형 344">
              <a:extLst>
                <a:ext uri="{FF2B5EF4-FFF2-40B4-BE49-F238E27FC236}">
                  <a16:creationId xmlns:a16="http://schemas.microsoft.com/office/drawing/2014/main" id="{ECAA90CE-FA2D-42D2-A01A-BE0A1A26DF73}"/>
                </a:ext>
              </a:extLst>
            </p:cNvPr>
            <p:cNvSpPr/>
            <p:nvPr/>
          </p:nvSpPr>
          <p:spPr>
            <a:xfrm>
              <a:off x="1028700" y="2645847"/>
              <a:ext cx="1866900" cy="1200420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양쪽 모서리가 둥근 사각형 345">
              <a:extLst>
                <a:ext uri="{FF2B5EF4-FFF2-40B4-BE49-F238E27FC236}">
                  <a16:creationId xmlns:a16="http://schemas.microsoft.com/office/drawing/2014/main" id="{58163F23-1A20-405F-BD99-ABFE3BB56D45}"/>
                </a:ext>
              </a:extLst>
            </p:cNvPr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양쪽 모서리가 둥근 사각형 346">
              <a:extLst>
                <a:ext uri="{FF2B5EF4-FFF2-40B4-BE49-F238E27FC236}">
                  <a16:creationId xmlns:a16="http://schemas.microsoft.com/office/drawing/2014/main" id="{1AF82555-CE16-4153-8269-DD385C91668F}"/>
                </a:ext>
              </a:extLst>
            </p:cNvPr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2414BAC-C1C0-4FD9-89A8-D5DDF3E2039D}"/>
              </a:ext>
            </a:extLst>
          </p:cNvPr>
          <p:cNvGrpSpPr/>
          <p:nvPr/>
        </p:nvGrpSpPr>
        <p:grpSpPr>
          <a:xfrm>
            <a:off x="6813652" y="5397891"/>
            <a:ext cx="968375" cy="696501"/>
            <a:chOff x="1028700" y="2336800"/>
            <a:chExt cx="1866900" cy="1509467"/>
          </a:xfrm>
          <a:solidFill>
            <a:schemeClr val="bg1"/>
          </a:solidFill>
          <a:effectLst/>
        </p:grpSpPr>
        <p:sp>
          <p:nvSpPr>
            <p:cNvPr id="75" name="모서리가 둥근 직사각형 324">
              <a:extLst>
                <a:ext uri="{FF2B5EF4-FFF2-40B4-BE49-F238E27FC236}">
                  <a16:creationId xmlns:a16="http://schemas.microsoft.com/office/drawing/2014/main" id="{869A272D-D810-43E0-8C2F-90C4E9542F4D}"/>
                </a:ext>
              </a:extLst>
            </p:cNvPr>
            <p:cNvSpPr/>
            <p:nvPr/>
          </p:nvSpPr>
          <p:spPr>
            <a:xfrm>
              <a:off x="1028700" y="2645847"/>
              <a:ext cx="1866900" cy="1200420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양쪽 모서리가 둥근 사각형 325">
              <a:extLst>
                <a:ext uri="{FF2B5EF4-FFF2-40B4-BE49-F238E27FC236}">
                  <a16:creationId xmlns:a16="http://schemas.microsoft.com/office/drawing/2014/main" id="{3DF53895-518C-4C60-99BC-B025155B49AC}"/>
                </a:ext>
              </a:extLst>
            </p:cNvPr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양쪽 모서리가 둥근 사각형 326">
              <a:extLst>
                <a:ext uri="{FF2B5EF4-FFF2-40B4-BE49-F238E27FC236}">
                  <a16:creationId xmlns:a16="http://schemas.microsoft.com/office/drawing/2014/main" id="{E76C9EF6-CF7E-46E7-9505-4EDF56EFB625}"/>
                </a:ext>
              </a:extLst>
            </p:cNvPr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8" name="Rectangle 4">
            <a:extLst>
              <a:ext uri="{FF2B5EF4-FFF2-40B4-BE49-F238E27FC236}">
                <a16:creationId xmlns:a16="http://schemas.microsoft.com/office/drawing/2014/main" id="{71CE1368-9154-4CC7-A8CD-88595B032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26614" y="-77448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9" name="_x83589672" descr="EMB000030fc8d9c">
            <a:extLst>
              <a:ext uri="{FF2B5EF4-FFF2-40B4-BE49-F238E27FC236}">
                <a16:creationId xmlns:a16="http://schemas.microsoft.com/office/drawing/2014/main" id="{248D0A50-9559-46AF-9E3B-B4FDB97B0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70" y="2462029"/>
            <a:ext cx="3064726" cy="342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95EBA97A-C36E-4513-ABF2-C5D9C62FFADA}"/>
              </a:ext>
            </a:extLst>
          </p:cNvPr>
          <p:cNvSpPr txBox="1"/>
          <p:nvPr/>
        </p:nvSpPr>
        <p:spPr>
          <a:xfrm>
            <a:off x="73630" y="1658023"/>
            <a:ext cx="5130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협업 필터링을 이용한 </a:t>
            </a:r>
            <a:endParaRPr lang="en-US" altLang="ko-KR" sz="2000" b="1" spc="-3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000" b="1" spc="-3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온라인 마인드맵 주제어 자동 추천</a:t>
            </a:r>
            <a:endParaRPr lang="en-US" altLang="ko-KR" sz="2000" b="1" spc="-3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3EE190-F6D5-4C26-BD87-40388701C318}"/>
              </a:ext>
            </a:extLst>
          </p:cNvPr>
          <p:cNvSpPr txBox="1"/>
          <p:nvPr/>
        </p:nvSpPr>
        <p:spPr>
          <a:xfrm>
            <a:off x="6795430" y="1928927"/>
            <a:ext cx="5130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3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공동 마인드맵 작성시스템  및  제공방법</a:t>
            </a:r>
            <a:endParaRPr lang="en-US" altLang="ko-KR" sz="2000" b="1" spc="-3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79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그룹 344"/>
          <p:cNvGrpSpPr/>
          <p:nvPr/>
        </p:nvGrpSpPr>
        <p:grpSpPr>
          <a:xfrm>
            <a:off x="2084917" y="1492358"/>
            <a:ext cx="2919095" cy="2496821"/>
            <a:chOff x="1028700" y="2336800"/>
            <a:chExt cx="1866900" cy="1997948"/>
          </a:xfrm>
          <a:solidFill>
            <a:schemeClr val="bg1"/>
          </a:solidFill>
          <a:effectLst/>
        </p:grpSpPr>
        <p:sp>
          <p:nvSpPr>
            <p:cNvPr id="346" name="모서리가 둥근 직사각형 345"/>
            <p:cNvSpPr/>
            <p:nvPr/>
          </p:nvSpPr>
          <p:spPr>
            <a:xfrm>
              <a:off x="1028700" y="2590800"/>
              <a:ext cx="1866900" cy="1743948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양쪽 모서리가 둥근 사각형 346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양쪽 모서리가 둥근 사각형 347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9" name="TextBox 348"/>
          <p:cNvSpPr txBox="1"/>
          <p:nvPr/>
        </p:nvSpPr>
        <p:spPr>
          <a:xfrm>
            <a:off x="2495126" y="2566676"/>
            <a:ext cx="20986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추천기능</a:t>
            </a:r>
            <a:endParaRPr lang="ko-KR" altLang="en-US" sz="3000" dirty="0"/>
          </a:p>
        </p:txBody>
      </p:sp>
      <p:sp>
        <p:nvSpPr>
          <p:cNvPr id="350" name="직사각형 349"/>
          <p:cNvSpPr/>
          <p:nvPr/>
        </p:nvSpPr>
        <p:spPr>
          <a:xfrm>
            <a:off x="2084917" y="4209298"/>
            <a:ext cx="2919095" cy="121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7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주제가 유사한 다른 사용자의 마인드맵을 통한 </a:t>
            </a:r>
            <a:endParaRPr lang="en-US" altLang="ko-KR" sz="17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7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아이디어 추천</a:t>
            </a:r>
          </a:p>
        </p:txBody>
      </p:sp>
      <p:grpSp>
        <p:nvGrpSpPr>
          <p:cNvPr id="351" name="그룹 350"/>
          <p:cNvGrpSpPr/>
          <p:nvPr/>
        </p:nvGrpSpPr>
        <p:grpSpPr>
          <a:xfrm>
            <a:off x="7185551" y="1492358"/>
            <a:ext cx="2919095" cy="2477015"/>
            <a:chOff x="1028700" y="2336800"/>
            <a:chExt cx="1866900" cy="1997948"/>
          </a:xfrm>
          <a:solidFill>
            <a:schemeClr val="bg1"/>
          </a:solidFill>
          <a:effectLst/>
        </p:grpSpPr>
        <p:sp>
          <p:nvSpPr>
            <p:cNvPr id="352" name="모서리가 둥근 직사각형 351"/>
            <p:cNvSpPr/>
            <p:nvPr/>
          </p:nvSpPr>
          <p:spPr>
            <a:xfrm>
              <a:off x="1028700" y="2590800"/>
              <a:ext cx="1866900" cy="1743948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양쪽 모서리가 둥근 사각형 352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양쪽 모서리가 둥근 사각형 364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6" name="TextBox 365"/>
          <p:cNvSpPr txBox="1"/>
          <p:nvPr/>
        </p:nvSpPr>
        <p:spPr>
          <a:xfrm>
            <a:off x="7461720" y="2527198"/>
            <a:ext cx="25454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공개범위설정</a:t>
            </a:r>
            <a:endParaRPr lang="ko-KR" altLang="en-US" sz="3000" dirty="0"/>
          </a:p>
        </p:txBody>
      </p:sp>
      <p:sp>
        <p:nvSpPr>
          <p:cNvPr id="377" name="직사각형 376"/>
          <p:cNvSpPr/>
          <p:nvPr/>
        </p:nvSpPr>
        <p:spPr>
          <a:xfrm>
            <a:off x="7187989" y="4153720"/>
            <a:ext cx="2916657" cy="121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7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선택한 사용자만 공개할 수 있는 부분 공개</a:t>
            </a:r>
            <a:r>
              <a:rPr lang="en-US" altLang="ko-KR" sz="17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</a:t>
            </a:r>
            <a:r>
              <a:rPr lang="ko-KR" altLang="en-US" sz="17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비공개</a:t>
            </a:r>
            <a:r>
              <a:rPr lang="en-US" altLang="ko-KR" sz="17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7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전체 공개 기능</a:t>
            </a:r>
            <a:endParaRPr lang="en-US" altLang="ko-KR" sz="17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382" name="직사각형 1381"/>
          <p:cNvSpPr/>
          <p:nvPr/>
        </p:nvSpPr>
        <p:spPr>
          <a:xfrm>
            <a:off x="0" y="414070"/>
            <a:ext cx="12192000" cy="553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현주제와의 차별성</a:t>
            </a:r>
            <a:r>
              <a:rPr lang="en-US" altLang="ko-KR" sz="30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/</a:t>
            </a:r>
            <a:r>
              <a:rPr lang="ko-KR" altLang="en-US" sz="30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차이점</a:t>
            </a:r>
          </a:p>
        </p:txBody>
      </p:sp>
      <p:cxnSp>
        <p:nvCxnSpPr>
          <p:cNvPr id="1383" name="직선 연결선 1382"/>
          <p:cNvCxnSpPr/>
          <p:nvPr/>
        </p:nvCxnSpPr>
        <p:spPr>
          <a:xfrm>
            <a:off x="2349500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4" name="직선 연결선 1383"/>
          <p:cNvCxnSpPr/>
          <p:nvPr/>
        </p:nvCxnSpPr>
        <p:spPr>
          <a:xfrm>
            <a:off x="8790781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95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29" b="37315"/>
          <a:stretch/>
        </p:blipFill>
        <p:spPr>
          <a:xfrm>
            <a:off x="-30524" y="0"/>
            <a:ext cx="12222524" cy="6858000"/>
          </a:xfrm>
          <a:prstGeom prst="rect">
            <a:avLst/>
          </a:prstGeom>
        </p:spPr>
      </p:pic>
      <p:sp>
        <p:nvSpPr>
          <p:cNvPr id="1133" name="직사각형 1132"/>
          <p:cNvSpPr/>
          <p:nvPr/>
        </p:nvSpPr>
        <p:spPr>
          <a:xfrm>
            <a:off x="-30524" y="-1"/>
            <a:ext cx="12192000" cy="6858000"/>
          </a:xfrm>
          <a:prstGeom prst="rect">
            <a:avLst/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31" name="직사각형 1430"/>
          <p:cNvSpPr/>
          <p:nvPr/>
        </p:nvSpPr>
        <p:spPr>
          <a:xfrm>
            <a:off x="3633968" y="2094466"/>
            <a:ext cx="49299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4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시장 현황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12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직사각형 135"/>
          <p:cNvSpPr/>
          <p:nvPr/>
        </p:nvSpPr>
        <p:spPr>
          <a:xfrm>
            <a:off x="6172200" y="2221777"/>
            <a:ext cx="56942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ea typeface="나눔고딕 ExtraBold" panose="020D0904000000000000"/>
              </a:rPr>
              <a:t>브라우저 기반 마인드 맵 도구</a:t>
            </a:r>
            <a:endParaRPr lang="en-US" altLang="ko-KR" sz="2000" b="1" dirty="0">
              <a:solidFill>
                <a:schemeClr val="bg1"/>
              </a:solidFill>
              <a:ea typeface="나눔고딕 ExtraBold" panose="020D090400000000000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ea typeface="나눔고딕 ExtraBold" panose="020D0904000000000000"/>
              </a:rPr>
              <a:t>구글 계정과 연동 가능</a:t>
            </a:r>
            <a:endParaRPr lang="en-US" altLang="ko-KR" sz="2000" b="1" dirty="0">
              <a:solidFill>
                <a:schemeClr val="bg1"/>
              </a:solidFill>
              <a:ea typeface="나눔고딕 ExtraBold" panose="020D090400000000000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다양한 협업 도구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공유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버전 관리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의견 달기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편집 추적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제공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ea typeface="나눔고딕 ExtraBold" panose="020D0904000000000000"/>
              </a:rPr>
              <a:t>작업 영역 내에서 공동 작업자들과</a:t>
            </a:r>
            <a:r>
              <a:rPr lang="en-US" altLang="ko-KR" sz="2000" b="1" dirty="0">
                <a:solidFill>
                  <a:schemeClr val="bg1"/>
                </a:solidFill>
                <a:ea typeface="나눔고딕 ExtraBold" panose="020D0904000000000000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ea typeface="나눔고딕 ExtraBold" panose="020D0904000000000000"/>
              </a:rPr>
              <a:t>채팅 가능</a:t>
            </a:r>
            <a:endParaRPr lang="en-US" altLang="ko-KR" sz="2000" b="1" dirty="0">
              <a:solidFill>
                <a:schemeClr val="bg1"/>
              </a:solidFill>
              <a:ea typeface="나눔고딕 ExtraBold" panose="020D0904000000000000"/>
            </a:endParaRPr>
          </a:p>
        </p:txBody>
      </p:sp>
      <p:sp>
        <p:nvSpPr>
          <p:cNvPr id="317" name="직사각형 316"/>
          <p:cNvSpPr/>
          <p:nvPr/>
        </p:nvSpPr>
        <p:spPr>
          <a:xfrm>
            <a:off x="0" y="414070"/>
            <a:ext cx="12192000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Coggle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18" name="직선 연결선 317"/>
          <p:cNvCxnSpPr/>
          <p:nvPr/>
        </p:nvCxnSpPr>
        <p:spPr>
          <a:xfrm>
            <a:off x="2349500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직선 연결선 318"/>
          <p:cNvCxnSpPr/>
          <p:nvPr/>
        </p:nvCxnSpPr>
        <p:spPr>
          <a:xfrm>
            <a:off x="8790781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0" name="그룹 319"/>
          <p:cNvGrpSpPr/>
          <p:nvPr/>
        </p:nvGrpSpPr>
        <p:grpSpPr>
          <a:xfrm>
            <a:off x="7170086" y="5167188"/>
            <a:ext cx="968375" cy="696501"/>
            <a:chOff x="1028700" y="2336800"/>
            <a:chExt cx="1866900" cy="1509467"/>
          </a:xfrm>
          <a:solidFill>
            <a:schemeClr val="bg1"/>
          </a:solidFill>
          <a:effectLst/>
        </p:grpSpPr>
        <p:sp>
          <p:nvSpPr>
            <p:cNvPr id="321" name="모서리가 둥근 직사각형 320"/>
            <p:cNvSpPr/>
            <p:nvPr/>
          </p:nvSpPr>
          <p:spPr>
            <a:xfrm>
              <a:off x="1028700" y="2645847"/>
              <a:ext cx="1866900" cy="1200420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양쪽 모서리가 둥근 사각형 321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양쪽 모서리가 둥근 사각형 322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4" name="그룹 323"/>
          <p:cNvGrpSpPr/>
          <p:nvPr/>
        </p:nvGrpSpPr>
        <p:grpSpPr>
          <a:xfrm>
            <a:off x="8213603" y="5167188"/>
            <a:ext cx="968375" cy="696501"/>
            <a:chOff x="1028700" y="2336800"/>
            <a:chExt cx="1866900" cy="1509467"/>
          </a:xfrm>
          <a:solidFill>
            <a:schemeClr val="bg1"/>
          </a:solidFill>
          <a:effectLst/>
        </p:grpSpPr>
        <p:sp>
          <p:nvSpPr>
            <p:cNvPr id="325" name="모서리가 둥근 직사각형 324"/>
            <p:cNvSpPr/>
            <p:nvPr/>
          </p:nvSpPr>
          <p:spPr>
            <a:xfrm>
              <a:off x="1028700" y="2645847"/>
              <a:ext cx="1866900" cy="1200420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양쪽 모서리가 둥근 사각형 325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양쪽 모서리가 둥근 사각형 326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8" name="그룹 327"/>
          <p:cNvGrpSpPr/>
          <p:nvPr/>
        </p:nvGrpSpPr>
        <p:grpSpPr>
          <a:xfrm>
            <a:off x="9257120" y="5167188"/>
            <a:ext cx="968375" cy="696501"/>
            <a:chOff x="1028700" y="2336800"/>
            <a:chExt cx="1866900" cy="1509467"/>
          </a:xfrm>
          <a:solidFill>
            <a:schemeClr val="bg1"/>
          </a:solidFill>
          <a:effectLst/>
        </p:grpSpPr>
        <p:sp>
          <p:nvSpPr>
            <p:cNvPr id="329" name="모서리가 둥근 직사각형 328"/>
            <p:cNvSpPr/>
            <p:nvPr/>
          </p:nvSpPr>
          <p:spPr>
            <a:xfrm>
              <a:off x="1028700" y="2645847"/>
              <a:ext cx="1866900" cy="1200420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양쪽 모서리가 둥근 사각형 329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양쪽 모서리가 둥근 사각형 330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2" name="그룹 331"/>
          <p:cNvGrpSpPr/>
          <p:nvPr/>
        </p:nvGrpSpPr>
        <p:grpSpPr>
          <a:xfrm>
            <a:off x="10300636" y="5747429"/>
            <a:ext cx="968375" cy="696501"/>
            <a:chOff x="1028700" y="2336800"/>
            <a:chExt cx="1866900" cy="1509467"/>
          </a:xfrm>
          <a:solidFill>
            <a:schemeClr val="bg1"/>
          </a:solidFill>
          <a:effectLst/>
        </p:grpSpPr>
        <p:sp>
          <p:nvSpPr>
            <p:cNvPr id="333" name="모서리가 둥근 직사각형 332"/>
            <p:cNvSpPr/>
            <p:nvPr/>
          </p:nvSpPr>
          <p:spPr>
            <a:xfrm>
              <a:off x="1028700" y="2645847"/>
              <a:ext cx="1866900" cy="1200420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양쪽 모서리가 둥근 사각형 333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양쪽 모서리가 둥근 사각형 334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6" name="그룹 335"/>
          <p:cNvGrpSpPr/>
          <p:nvPr/>
        </p:nvGrpSpPr>
        <p:grpSpPr>
          <a:xfrm>
            <a:off x="7170086" y="5747429"/>
            <a:ext cx="968375" cy="696501"/>
            <a:chOff x="1028700" y="2336800"/>
            <a:chExt cx="1866900" cy="1509467"/>
          </a:xfrm>
          <a:solidFill>
            <a:schemeClr val="bg1"/>
          </a:solidFill>
          <a:effectLst/>
        </p:grpSpPr>
        <p:sp>
          <p:nvSpPr>
            <p:cNvPr id="337" name="모서리가 둥근 직사각형 336"/>
            <p:cNvSpPr/>
            <p:nvPr/>
          </p:nvSpPr>
          <p:spPr>
            <a:xfrm>
              <a:off x="1028700" y="2645847"/>
              <a:ext cx="1866900" cy="1200420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양쪽 모서리가 둥근 사각형 337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양쪽 모서리가 둥근 사각형 338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0" name="그룹 339"/>
          <p:cNvGrpSpPr/>
          <p:nvPr/>
        </p:nvGrpSpPr>
        <p:grpSpPr>
          <a:xfrm>
            <a:off x="8213603" y="5747429"/>
            <a:ext cx="968375" cy="696501"/>
            <a:chOff x="1028700" y="2336800"/>
            <a:chExt cx="1866900" cy="1509467"/>
          </a:xfrm>
          <a:solidFill>
            <a:schemeClr val="bg1"/>
          </a:solidFill>
          <a:effectLst/>
        </p:grpSpPr>
        <p:sp>
          <p:nvSpPr>
            <p:cNvPr id="341" name="모서리가 둥근 직사각형 340"/>
            <p:cNvSpPr/>
            <p:nvPr/>
          </p:nvSpPr>
          <p:spPr>
            <a:xfrm>
              <a:off x="1028700" y="2645847"/>
              <a:ext cx="1866900" cy="1200420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양쪽 모서리가 둥근 사각형 341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양쪽 모서리가 둥근 사각형 342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4" name="그룹 343"/>
          <p:cNvGrpSpPr/>
          <p:nvPr/>
        </p:nvGrpSpPr>
        <p:grpSpPr>
          <a:xfrm>
            <a:off x="9257120" y="5747429"/>
            <a:ext cx="968375" cy="696501"/>
            <a:chOff x="1028700" y="2336800"/>
            <a:chExt cx="1866900" cy="1509467"/>
          </a:xfrm>
          <a:solidFill>
            <a:schemeClr val="bg1"/>
          </a:solidFill>
          <a:effectLst/>
        </p:grpSpPr>
        <p:sp>
          <p:nvSpPr>
            <p:cNvPr id="345" name="모서리가 둥근 직사각형 344"/>
            <p:cNvSpPr/>
            <p:nvPr/>
          </p:nvSpPr>
          <p:spPr>
            <a:xfrm>
              <a:off x="1028700" y="2645847"/>
              <a:ext cx="1866900" cy="1200420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6" name="양쪽 모서리가 둥근 사각형 345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양쪽 모서리가 둥근 사각형 346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5" name="_x427945656" descr="EMB000013c45cee">
            <a:extLst>
              <a:ext uri="{FF2B5EF4-FFF2-40B4-BE49-F238E27FC236}">
                <a16:creationId xmlns:a16="http://schemas.microsoft.com/office/drawing/2014/main" id="{98BFBE70-82F4-49A7-ACB5-818C05B2A5B6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52" y="2033292"/>
            <a:ext cx="5411065" cy="356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94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그룹 344"/>
          <p:cNvGrpSpPr/>
          <p:nvPr/>
        </p:nvGrpSpPr>
        <p:grpSpPr>
          <a:xfrm>
            <a:off x="911225" y="1951753"/>
            <a:ext cx="4295775" cy="3712446"/>
            <a:chOff x="1028700" y="2336800"/>
            <a:chExt cx="1866900" cy="3712446"/>
          </a:xfrm>
          <a:solidFill>
            <a:schemeClr val="bg1"/>
          </a:solidFill>
          <a:effectLst/>
        </p:grpSpPr>
        <p:sp>
          <p:nvSpPr>
            <p:cNvPr id="346" name="모서리가 둥근 직사각형 345"/>
            <p:cNvSpPr/>
            <p:nvPr/>
          </p:nvSpPr>
          <p:spPr>
            <a:xfrm>
              <a:off x="1028700" y="2590799"/>
              <a:ext cx="1866900" cy="3458447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양쪽 모서리가 둥근 사각형 346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양쪽 모서리가 둥근 사각형 347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82" name="직사각형 1381"/>
          <p:cNvSpPr/>
          <p:nvPr/>
        </p:nvSpPr>
        <p:spPr>
          <a:xfrm>
            <a:off x="0" y="414070"/>
            <a:ext cx="12192000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Mind Node 2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383" name="직선 연결선 1382"/>
          <p:cNvCxnSpPr/>
          <p:nvPr/>
        </p:nvCxnSpPr>
        <p:spPr>
          <a:xfrm>
            <a:off x="2349500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4" name="직선 연결선 1383"/>
          <p:cNvCxnSpPr/>
          <p:nvPr/>
        </p:nvCxnSpPr>
        <p:spPr>
          <a:xfrm>
            <a:off x="8790781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5" name="직사각형 1384"/>
          <p:cNvSpPr/>
          <p:nvPr/>
        </p:nvSpPr>
        <p:spPr>
          <a:xfrm>
            <a:off x="6509266" y="3268136"/>
            <a:ext cx="563159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ea typeface="나눔고딕 ExtraBold" panose="020D0904000000000000"/>
              </a:rPr>
              <a:t>맥 사용자를 위한 마인드맵 도구</a:t>
            </a:r>
            <a:endParaRPr lang="en-US" altLang="ko-KR" sz="2000" b="1" dirty="0">
              <a:solidFill>
                <a:schemeClr val="bg1"/>
              </a:solidFill>
              <a:ea typeface="나눔고딕 ExtraBold" panose="020D090400000000000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ea typeface="나눔고딕 ExtraBold" panose="020D0904000000000000"/>
              </a:rPr>
              <a:t>노트 </a:t>
            </a:r>
            <a:r>
              <a:rPr lang="ko-KR" altLang="en-US" sz="2000" b="1" dirty="0" err="1">
                <a:solidFill>
                  <a:schemeClr val="bg1"/>
                </a:solidFill>
                <a:ea typeface="나눔고딕 ExtraBold" panose="020D0904000000000000"/>
              </a:rPr>
              <a:t>팝오버</a:t>
            </a:r>
            <a:r>
              <a:rPr lang="en-US" altLang="ko-KR" sz="2000" b="1" dirty="0">
                <a:solidFill>
                  <a:schemeClr val="bg1"/>
                </a:solidFill>
                <a:ea typeface="나눔고딕 ExtraBold" panose="020D0904000000000000"/>
              </a:rPr>
              <a:t>(Notes Popover) </a:t>
            </a:r>
            <a:r>
              <a:rPr lang="ko-KR" altLang="en-US" sz="2000" b="1" dirty="0">
                <a:solidFill>
                  <a:schemeClr val="bg1"/>
                </a:solidFill>
                <a:ea typeface="나눔고딕 ExtraBold" panose="020D0904000000000000"/>
              </a:rPr>
              <a:t>기능</a:t>
            </a:r>
            <a:endParaRPr lang="en-US" altLang="ko-KR" sz="2000" b="1" dirty="0">
              <a:solidFill>
                <a:schemeClr val="bg1"/>
              </a:solidFill>
              <a:ea typeface="나눔고딕 ExtraBold" panose="020D090400000000000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ea typeface="나눔고딕 ExtraBold" panose="020D0904000000000000"/>
              </a:rPr>
              <a:t>다양한 서식과 옵션</a:t>
            </a:r>
            <a:endParaRPr lang="en-US" altLang="ko-KR" sz="2000" b="1" dirty="0">
              <a:solidFill>
                <a:schemeClr val="bg1"/>
              </a:solidFill>
              <a:ea typeface="나눔고딕 ExtraBold" panose="020D090400000000000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ea typeface="나눔고딕 ExtraBold" panose="020D0904000000000000"/>
              </a:rPr>
              <a:t>이미지</a:t>
            </a:r>
            <a:r>
              <a:rPr lang="en-US" altLang="ko-KR" sz="2000" b="1" dirty="0">
                <a:solidFill>
                  <a:schemeClr val="bg1"/>
                </a:solidFill>
                <a:ea typeface="나눔고딕 ExtraBold" panose="020D0904000000000000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ea typeface="나눔고딕 ExtraBold" panose="020D0904000000000000"/>
              </a:rPr>
              <a:t>텍스트</a:t>
            </a:r>
            <a:r>
              <a:rPr lang="en-US" altLang="ko-KR" sz="2000" b="1" dirty="0">
                <a:solidFill>
                  <a:schemeClr val="bg1"/>
                </a:solidFill>
                <a:ea typeface="나눔고딕 ExtraBold" panose="020D0904000000000000"/>
              </a:rPr>
              <a:t>, PDF, OPML </a:t>
            </a:r>
            <a:r>
              <a:rPr lang="ko-KR" altLang="en-US" sz="2000" b="1" dirty="0">
                <a:solidFill>
                  <a:schemeClr val="bg1"/>
                </a:solidFill>
                <a:ea typeface="나눔고딕 ExtraBold" panose="020D0904000000000000"/>
              </a:rPr>
              <a:t>맵 공유 기능</a:t>
            </a:r>
            <a:endParaRPr lang="en-US" altLang="ko-KR" sz="2000" b="1" dirty="0">
              <a:solidFill>
                <a:schemeClr val="bg1"/>
              </a:solidFill>
              <a:ea typeface="나눔고딕 ExtraBold" panose="020D0904000000000000"/>
            </a:endParaRPr>
          </a:p>
          <a:p>
            <a:pPr fontAlgn="base"/>
            <a:endParaRPr lang="en-US" altLang="ko-KR" sz="2000" b="1" dirty="0">
              <a:solidFill>
                <a:schemeClr val="bg1"/>
              </a:solidFill>
              <a:ea typeface="나눔고딕 ExtraBold" panose="020D090400000000000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4FE5D1F-A575-47FF-A16F-65C4E5FC6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27946936" descr="EMB000013c45cf5">
            <a:extLst>
              <a:ext uri="{FF2B5EF4-FFF2-40B4-BE49-F238E27FC236}">
                <a16:creationId xmlns:a16="http://schemas.microsoft.com/office/drawing/2014/main" id="{BC1BE159-F6DA-4438-AB75-7D1005756FB8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" t="3364" r="4081" b="7633"/>
          <a:stretch/>
        </p:blipFill>
        <p:spPr bwMode="auto">
          <a:xfrm>
            <a:off x="1083365" y="2415209"/>
            <a:ext cx="3945834" cy="294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95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그룹 344"/>
          <p:cNvGrpSpPr/>
          <p:nvPr/>
        </p:nvGrpSpPr>
        <p:grpSpPr>
          <a:xfrm rot="5400000">
            <a:off x="4638157" y="-778670"/>
            <a:ext cx="3038269" cy="6828185"/>
            <a:chOff x="1028700" y="2336800"/>
            <a:chExt cx="1866900" cy="10323949"/>
          </a:xfrm>
          <a:solidFill>
            <a:schemeClr val="bg1"/>
          </a:solidFill>
          <a:effectLst/>
        </p:grpSpPr>
        <p:sp>
          <p:nvSpPr>
            <p:cNvPr id="346" name="모서리가 둥근 직사각형 345"/>
            <p:cNvSpPr/>
            <p:nvPr/>
          </p:nvSpPr>
          <p:spPr>
            <a:xfrm>
              <a:off x="1028700" y="2590800"/>
              <a:ext cx="1866900" cy="10069949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양쪽 모서리가 둥근 사각형 346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양쪽 모서리가 둥근 사각형 347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82" name="직사각형 1381"/>
          <p:cNvSpPr/>
          <p:nvPr/>
        </p:nvSpPr>
        <p:spPr>
          <a:xfrm>
            <a:off x="0" y="414070"/>
            <a:ext cx="12192000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Text 2 Mind Map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383" name="직선 연결선 1382"/>
          <p:cNvCxnSpPr/>
          <p:nvPr/>
        </p:nvCxnSpPr>
        <p:spPr>
          <a:xfrm>
            <a:off x="2349500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4" name="직선 연결선 1383"/>
          <p:cNvCxnSpPr/>
          <p:nvPr/>
        </p:nvCxnSpPr>
        <p:spPr>
          <a:xfrm>
            <a:off x="8790781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3353520" y="4540984"/>
            <a:ext cx="592216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</a:rPr>
              <a:t>브라우저 기반 도구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</a:rPr>
              <a:t>텍스트 개요만 입력하면 자동 생성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</a:rPr>
              <a:t>서식과 색상 옵션은 제한적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간단명료함을 추구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</a:rPr>
              <a:t>클라우드에 저장하거나 다운로드 가능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AE8AF5-714C-4C8D-B677-B88C74AF4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27946936" descr="EMB000013c45cfa">
            <a:extLst>
              <a:ext uri="{FF2B5EF4-FFF2-40B4-BE49-F238E27FC236}">
                <a16:creationId xmlns:a16="http://schemas.microsoft.com/office/drawing/2014/main" id="{91FF22F2-5416-4BBD-BEC3-505574534F86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983" y="1116287"/>
            <a:ext cx="6269159" cy="303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62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4210050" y="2539883"/>
            <a:ext cx="3771900" cy="1496177"/>
            <a:chOff x="4210050" y="2550043"/>
            <a:chExt cx="3771900" cy="1496177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4210050" y="2811780"/>
              <a:ext cx="3771900" cy="1234440"/>
            </a:xfrm>
            <a:prstGeom prst="roundRect">
              <a:avLst>
                <a:gd name="adj" fmla="val 6173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4516755" y="2550043"/>
              <a:ext cx="3158490" cy="171360"/>
              <a:chOff x="4408170" y="2560320"/>
              <a:chExt cx="3158490" cy="171360"/>
            </a:xfrm>
          </p:grpSpPr>
          <p:sp>
            <p:nvSpPr>
              <p:cNvPr id="39" name="한쪽 모서리는 잘리고 다른 쪽 모서리는 둥근 사각형 38"/>
              <p:cNvSpPr/>
              <p:nvPr/>
            </p:nvSpPr>
            <p:spPr>
              <a:xfrm>
                <a:off x="4408170" y="2560320"/>
                <a:ext cx="689610" cy="171360"/>
              </a:xfrm>
              <a:prstGeom prst="snip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한쪽 모서리는 잘리고 다른 쪽 모서리는 둥근 사각형 39"/>
              <p:cNvSpPr/>
              <p:nvPr/>
            </p:nvSpPr>
            <p:spPr>
              <a:xfrm>
                <a:off x="5231130" y="2560320"/>
                <a:ext cx="689610" cy="171360"/>
              </a:xfrm>
              <a:prstGeom prst="snip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한쪽 모서리는 잘리고 다른 쪽 모서리는 둥근 사각형 40"/>
              <p:cNvSpPr/>
              <p:nvPr/>
            </p:nvSpPr>
            <p:spPr>
              <a:xfrm>
                <a:off x="6054090" y="2560320"/>
                <a:ext cx="689610" cy="171360"/>
              </a:xfrm>
              <a:prstGeom prst="snip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한쪽 모서리는 잘리고 다른 쪽 모서리는 둥근 사각형 41"/>
              <p:cNvSpPr/>
              <p:nvPr/>
            </p:nvSpPr>
            <p:spPr>
              <a:xfrm>
                <a:off x="6877050" y="2560320"/>
                <a:ext cx="689610" cy="171360"/>
              </a:xfrm>
              <a:prstGeom prst="snip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4210050" y="3044279"/>
            <a:ext cx="37718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THANKS</a:t>
            </a:r>
            <a:endParaRPr lang="ko-KR" altLang="en-US" sz="44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0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29" b="37315"/>
          <a:stretch/>
        </p:blipFill>
        <p:spPr>
          <a:xfrm>
            <a:off x="-30524" y="0"/>
            <a:ext cx="12222524" cy="6858000"/>
          </a:xfrm>
          <a:prstGeom prst="rect">
            <a:avLst/>
          </a:prstGeom>
        </p:spPr>
      </p:pic>
      <p:sp>
        <p:nvSpPr>
          <p:cNvPr id="1133" name="직사각형 11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1" name="직사각형 1430"/>
          <p:cNvSpPr/>
          <p:nvPr/>
        </p:nvSpPr>
        <p:spPr>
          <a:xfrm>
            <a:off x="3838922" y="1742528"/>
            <a:ext cx="492997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주제 정의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시스템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2.1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유사 시스템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2.2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유사 특허 현황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2.3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현주제와의 차별성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차이점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시장 현황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76" name="직사각형 475"/>
          <p:cNvSpPr/>
          <p:nvPr/>
        </p:nvSpPr>
        <p:spPr>
          <a:xfrm>
            <a:off x="0" y="414070"/>
            <a:ext cx="12192000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28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77" name="직선 연결선 476"/>
          <p:cNvCxnSpPr/>
          <p:nvPr/>
        </p:nvCxnSpPr>
        <p:spPr>
          <a:xfrm>
            <a:off x="3644900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직선 연결선 477"/>
          <p:cNvCxnSpPr/>
          <p:nvPr/>
        </p:nvCxnSpPr>
        <p:spPr>
          <a:xfrm>
            <a:off x="7495381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84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29" b="37315"/>
          <a:stretch/>
        </p:blipFill>
        <p:spPr>
          <a:xfrm>
            <a:off x="-30524" y="0"/>
            <a:ext cx="12222524" cy="6858000"/>
          </a:xfrm>
          <a:prstGeom prst="rect">
            <a:avLst/>
          </a:prstGeom>
        </p:spPr>
      </p:pic>
      <p:sp>
        <p:nvSpPr>
          <p:cNvPr id="1133" name="직사각형 1132"/>
          <p:cNvSpPr/>
          <p:nvPr/>
        </p:nvSpPr>
        <p:spPr>
          <a:xfrm>
            <a:off x="-30524" y="-1"/>
            <a:ext cx="12192000" cy="6858000"/>
          </a:xfrm>
          <a:prstGeom prst="rect">
            <a:avLst/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1" name="직사각형 1430"/>
          <p:cNvSpPr/>
          <p:nvPr/>
        </p:nvSpPr>
        <p:spPr>
          <a:xfrm>
            <a:off x="3615750" y="2333603"/>
            <a:ext cx="4929976" cy="2190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4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주제 정의</a:t>
            </a:r>
            <a:endParaRPr lang="en-US" altLang="ko-KR" sz="4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200000"/>
              </a:lnSpc>
            </a:pP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4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그룹 344"/>
          <p:cNvGrpSpPr/>
          <p:nvPr/>
        </p:nvGrpSpPr>
        <p:grpSpPr>
          <a:xfrm>
            <a:off x="264160" y="1056640"/>
            <a:ext cx="5415279" cy="5387290"/>
            <a:chOff x="1028700" y="2336800"/>
            <a:chExt cx="1866900" cy="3712446"/>
          </a:xfrm>
          <a:solidFill>
            <a:schemeClr val="bg1"/>
          </a:solidFill>
          <a:effectLst/>
        </p:grpSpPr>
        <p:sp>
          <p:nvSpPr>
            <p:cNvPr id="346" name="모서리가 둥근 직사각형 345"/>
            <p:cNvSpPr/>
            <p:nvPr/>
          </p:nvSpPr>
          <p:spPr>
            <a:xfrm>
              <a:off x="1028700" y="2590799"/>
              <a:ext cx="1866900" cy="3458447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양쪽 모서리가 둥근 사각형 346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양쪽 모서리가 둥근 사각형 347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9" name="TextBox 348"/>
          <p:cNvSpPr txBox="1"/>
          <p:nvPr/>
        </p:nvSpPr>
        <p:spPr>
          <a:xfrm>
            <a:off x="1174231" y="2596147"/>
            <a:ext cx="3769762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2800" dirty="0">
              <a:solidFill>
                <a:srgbClr val="00B0F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383" name="직선 연결선 1382"/>
          <p:cNvCxnSpPr/>
          <p:nvPr/>
        </p:nvCxnSpPr>
        <p:spPr>
          <a:xfrm>
            <a:off x="2349500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4" name="직선 연결선 1383"/>
          <p:cNvCxnSpPr/>
          <p:nvPr/>
        </p:nvCxnSpPr>
        <p:spPr>
          <a:xfrm>
            <a:off x="8648541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5" name="직사각형 1384"/>
          <p:cNvSpPr/>
          <p:nvPr/>
        </p:nvSpPr>
        <p:spPr>
          <a:xfrm>
            <a:off x="5831838" y="1204076"/>
            <a:ext cx="6197601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ea typeface="나눔고딕 ExtraBold" panose="020D0904000000000000"/>
              </a:rPr>
              <a:t>  </a:t>
            </a:r>
            <a:r>
              <a:rPr lang="ko-KR" altLang="en-US" sz="2000" dirty="0">
                <a:solidFill>
                  <a:schemeClr val="bg1"/>
                </a:solidFill>
                <a:ea typeface="나눔고딕 ExtraBold" panose="020D0904000000000000"/>
              </a:rPr>
              <a:t>마인드맵 이란</a:t>
            </a:r>
            <a:r>
              <a:rPr lang="en-US" altLang="ko-KR" sz="2000" dirty="0">
                <a:solidFill>
                  <a:schemeClr val="bg1"/>
                </a:solidFill>
                <a:ea typeface="나눔고딕 ExtraBold" panose="020D0904000000000000"/>
              </a:rPr>
              <a:t>?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ea typeface="나눔고딕 ExtraBold" panose="020D0904000000000000"/>
              </a:rPr>
              <a:t> 마인드맵은 영국의 전직 언론인 토니 </a:t>
            </a:r>
            <a:r>
              <a:rPr lang="ko-KR" altLang="en-US" sz="2000" dirty="0" err="1">
                <a:solidFill>
                  <a:schemeClr val="bg1"/>
                </a:solidFill>
                <a:ea typeface="나눔고딕 ExtraBold" panose="020D0904000000000000"/>
              </a:rPr>
              <a:t>부잔이</a:t>
            </a:r>
            <a:r>
              <a:rPr lang="ko-KR" altLang="en-US" sz="2000" dirty="0">
                <a:solidFill>
                  <a:schemeClr val="bg1"/>
                </a:solidFill>
                <a:ea typeface="나눔고딕 ExtraBold" panose="020D0904000000000000"/>
              </a:rPr>
              <a:t> 주장 </a:t>
            </a:r>
            <a:endParaRPr lang="en-US" altLang="ko-KR" sz="2000" dirty="0">
              <a:solidFill>
                <a:schemeClr val="bg1"/>
              </a:solidFill>
              <a:ea typeface="나눔고딕 ExtraBold" panose="020D090400000000000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ea typeface="나눔고딕 ExtraBold" panose="020D0904000000000000"/>
              </a:rPr>
              <a:t>기록하면 시야가 넓어짐</a:t>
            </a:r>
            <a:endParaRPr lang="en-US" altLang="ko-KR" sz="2000" dirty="0">
              <a:solidFill>
                <a:schemeClr val="bg1"/>
              </a:solidFill>
              <a:ea typeface="나눔고딕 ExtraBold" panose="020D090400000000000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ea typeface="나눔고딕 ExtraBold" panose="020D0904000000000000"/>
              </a:rPr>
              <a:t>적는 습관은 인간 두뇌의 종합적 사고를 </a:t>
            </a:r>
            <a:r>
              <a:rPr lang="ko-KR" altLang="en-US" sz="2000" dirty="0" err="1">
                <a:solidFill>
                  <a:schemeClr val="bg1"/>
                </a:solidFill>
                <a:ea typeface="나눔고딕 ExtraBold" panose="020D0904000000000000"/>
              </a:rPr>
              <a:t>키워줌</a:t>
            </a:r>
            <a:endParaRPr lang="en-US" altLang="ko-KR" sz="2000" dirty="0">
              <a:solidFill>
                <a:schemeClr val="bg1"/>
              </a:solidFill>
              <a:ea typeface="나눔고딕 ExtraBold" panose="020D090400000000000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ea typeface="나눔고딕 ExtraBold" panose="020D0904000000000000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                             목적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</a:rPr>
              <a:t>여러 가지 프로젝트를 기획하는 데에 있어 발생하는 아이디어를 한눈에 보기 쉽게 하여 프로젝트 성공에 도움을 주려고 함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ko-KR" altLang="en-US" sz="20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endParaRPr lang="en-US" altLang="ko-KR" dirty="0">
              <a:ea typeface="나눔고딕 ExtraBold" panose="020D0904000000000000"/>
            </a:endParaRPr>
          </a:p>
          <a:p>
            <a:pPr algn="just">
              <a:lnSpc>
                <a:spcPct val="150000"/>
              </a:lnSpc>
            </a:pPr>
            <a:endParaRPr lang="en-US" altLang="ko-KR" dirty="0">
              <a:ea typeface="나눔고딕 ExtraBold" panose="020D0904000000000000"/>
            </a:endParaRPr>
          </a:p>
          <a:p>
            <a:pPr algn="just">
              <a:lnSpc>
                <a:spcPct val="150000"/>
              </a:lnSpc>
            </a:pPr>
            <a:endParaRPr lang="ko-KR" altLang="en-US" dirty="0">
              <a:ea typeface="나눔고딕 ExtraBold" panose="020D0904000000000000"/>
            </a:endParaRPr>
          </a:p>
          <a:p>
            <a:pPr algn="just">
              <a:lnSpc>
                <a:spcPct val="150000"/>
              </a:lnSpc>
            </a:pP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59A689-4BDB-49E5-B1E3-3827F54A3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1470862"/>
            <a:ext cx="5120639" cy="487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29" b="37315"/>
          <a:stretch/>
        </p:blipFill>
        <p:spPr>
          <a:xfrm>
            <a:off x="-30524" y="0"/>
            <a:ext cx="12222524" cy="6858000"/>
          </a:xfrm>
          <a:prstGeom prst="rect">
            <a:avLst/>
          </a:prstGeom>
        </p:spPr>
      </p:pic>
      <p:sp>
        <p:nvSpPr>
          <p:cNvPr id="1133" name="직사각형 1132"/>
          <p:cNvSpPr/>
          <p:nvPr/>
        </p:nvSpPr>
        <p:spPr>
          <a:xfrm>
            <a:off x="-30524" y="-1"/>
            <a:ext cx="12192000" cy="6858000"/>
          </a:xfrm>
          <a:prstGeom prst="rect">
            <a:avLst/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31" name="직사각형 1430"/>
          <p:cNvSpPr/>
          <p:nvPr/>
        </p:nvSpPr>
        <p:spPr>
          <a:xfrm>
            <a:off x="3239340" y="1536173"/>
            <a:ext cx="565227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 </a:t>
            </a:r>
            <a:r>
              <a:rPr lang="ko-KR" altLang="en-US" sz="4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시스템</a:t>
            </a:r>
            <a:endParaRPr lang="en-US" altLang="ko-KR" sz="4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유사 시스템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2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기존 유사 특허 현황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3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현주제와의 차별성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차이점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64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A1594B15-F38C-4D46-97AF-41FB556201A0}"/>
              </a:ext>
            </a:extLst>
          </p:cNvPr>
          <p:cNvGrpSpPr/>
          <p:nvPr/>
        </p:nvGrpSpPr>
        <p:grpSpPr>
          <a:xfrm rot="5400000">
            <a:off x="1099115" y="649355"/>
            <a:ext cx="3957404" cy="5559287"/>
            <a:chOff x="1028700" y="2336800"/>
            <a:chExt cx="1866900" cy="1997948"/>
          </a:xfrm>
          <a:solidFill>
            <a:schemeClr val="bg1"/>
          </a:solidFill>
          <a:effectLst/>
        </p:grpSpPr>
        <p:sp>
          <p:nvSpPr>
            <p:cNvPr id="14" name="모서리가 둥근 직사각형 345">
              <a:extLst>
                <a:ext uri="{FF2B5EF4-FFF2-40B4-BE49-F238E27FC236}">
                  <a16:creationId xmlns:a16="http://schemas.microsoft.com/office/drawing/2014/main" id="{F59FA85A-0E0E-4CE9-909A-2A5AA1C027AE}"/>
                </a:ext>
              </a:extLst>
            </p:cNvPr>
            <p:cNvSpPr/>
            <p:nvPr/>
          </p:nvSpPr>
          <p:spPr>
            <a:xfrm>
              <a:off x="1028700" y="2590800"/>
              <a:ext cx="1866900" cy="1743948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양쪽 모서리가 둥근 사각형 346">
              <a:extLst>
                <a:ext uri="{FF2B5EF4-FFF2-40B4-BE49-F238E27FC236}">
                  <a16:creationId xmlns:a16="http://schemas.microsoft.com/office/drawing/2014/main" id="{98879A1D-E13F-4D86-AF31-61C23E7A8C83}"/>
                </a:ext>
              </a:extLst>
            </p:cNvPr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양쪽 모서리가 둥근 사각형 347">
              <a:extLst>
                <a:ext uri="{FF2B5EF4-FFF2-40B4-BE49-F238E27FC236}">
                  <a16:creationId xmlns:a16="http://schemas.microsoft.com/office/drawing/2014/main" id="{B123A304-52A9-46FA-831F-81ED37DC2B60}"/>
                </a:ext>
              </a:extLst>
            </p:cNvPr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82" name="직사각형 1381"/>
          <p:cNvSpPr/>
          <p:nvPr/>
        </p:nvSpPr>
        <p:spPr>
          <a:xfrm>
            <a:off x="0" y="333288"/>
            <a:ext cx="12192000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Mind Meister</a:t>
            </a:r>
            <a:endParaRPr lang="ko-KR" altLang="en-US" sz="40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383" name="직선 연결선 1382"/>
          <p:cNvCxnSpPr/>
          <p:nvPr/>
        </p:nvCxnSpPr>
        <p:spPr>
          <a:xfrm>
            <a:off x="2349500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4" name="직선 연결선 1383"/>
          <p:cNvCxnSpPr/>
          <p:nvPr/>
        </p:nvCxnSpPr>
        <p:spPr>
          <a:xfrm>
            <a:off x="8790781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5C7A02E7-89EE-44C8-9B62-5621B3181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7373" y="1709856"/>
            <a:ext cx="5366816" cy="279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26581264" descr="EMB00003d805d48">
            <a:extLst>
              <a:ext uri="{FF2B5EF4-FFF2-40B4-BE49-F238E27FC236}">
                <a16:creationId xmlns:a16="http://schemas.microsoft.com/office/drawing/2014/main" id="{B83D0175-ACB2-411A-9743-73C67D40E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74" y="1709856"/>
            <a:ext cx="4852532" cy="343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A7A1FE-0CEF-4A51-82A9-4F1553024B7C}"/>
              </a:ext>
            </a:extLst>
          </p:cNvPr>
          <p:cNvSpPr/>
          <p:nvPr/>
        </p:nvSpPr>
        <p:spPr>
          <a:xfrm>
            <a:off x="5857461" y="1887764"/>
            <a:ext cx="6178825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웹기반으로 만들어진 프로그램</a:t>
            </a:r>
            <a:endParaRPr lang="en-US" altLang="ko-KR" sz="20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아이디어</a:t>
            </a:r>
            <a:r>
              <a:rPr lang="en-US" altLang="ko-KR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이미지</a:t>
            </a:r>
            <a:r>
              <a:rPr lang="en-US" altLang="ko-KR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동영상</a:t>
            </a:r>
            <a:r>
              <a:rPr lang="en-US" altLang="ko-KR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추가</a:t>
            </a:r>
            <a:r>
              <a:rPr lang="en-US" altLang="ko-KR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서식변경 등 가능</a:t>
            </a:r>
            <a:endParaRPr lang="en-US" altLang="ko-KR" sz="20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마인드맵 검색기능</a:t>
            </a:r>
            <a:endParaRPr lang="en-US" altLang="ko-KR" sz="20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20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마인드맵 공유 기능</a:t>
            </a:r>
            <a:endParaRPr lang="en-US" altLang="ko-KR" sz="20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마인드맵 코멘트 작성 기능</a:t>
            </a:r>
            <a:endParaRPr lang="en-US" altLang="ko-KR" sz="20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4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A1594B15-F38C-4D46-97AF-41FB556201A0}"/>
              </a:ext>
            </a:extLst>
          </p:cNvPr>
          <p:cNvGrpSpPr/>
          <p:nvPr/>
        </p:nvGrpSpPr>
        <p:grpSpPr>
          <a:xfrm rot="5400000">
            <a:off x="1099115" y="664426"/>
            <a:ext cx="3957404" cy="5559287"/>
            <a:chOff x="1028700" y="2336800"/>
            <a:chExt cx="1866900" cy="1997948"/>
          </a:xfrm>
          <a:solidFill>
            <a:schemeClr val="bg1"/>
          </a:solidFill>
          <a:effectLst/>
        </p:grpSpPr>
        <p:sp>
          <p:nvSpPr>
            <p:cNvPr id="14" name="모서리가 둥근 직사각형 345">
              <a:extLst>
                <a:ext uri="{FF2B5EF4-FFF2-40B4-BE49-F238E27FC236}">
                  <a16:creationId xmlns:a16="http://schemas.microsoft.com/office/drawing/2014/main" id="{F59FA85A-0E0E-4CE9-909A-2A5AA1C027AE}"/>
                </a:ext>
              </a:extLst>
            </p:cNvPr>
            <p:cNvSpPr/>
            <p:nvPr/>
          </p:nvSpPr>
          <p:spPr>
            <a:xfrm>
              <a:off x="1028700" y="2590800"/>
              <a:ext cx="1866900" cy="1743948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양쪽 모서리가 둥근 사각형 346">
              <a:extLst>
                <a:ext uri="{FF2B5EF4-FFF2-40B4-BE49-F238E27FC236}">
                  <a16:creationId xmlns:a16="http://schemas.microsoft.com/office/drawing/2014/main" id="{98879A1D-E13F-4D86-AF31-61C23E7A8C83}"/>
                </a:ext>
              </a:extLst>
            </p:cNvPr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양쪽 모서리가 둥근 사각형 347">
              <a:extLst>
                <a:ext uri="{FF2B5EF4-FFF2-40B4-BE49-F238E27FC236}">
                  <a16:creationId xmlns:a16="http://schemas.microsoft.com/office/drawing/2014/main" id="{B123A304-52A9-46FA-831F-81ED37DC2B60}"/>
                </a:ext>
              </a:extLst>
            </p:cNvPr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82" name="직사각형 1381"/>
          <p:cNvSpPr/>
          <p:nvPr/>
        </p:nvSpPr>
        <p:spPr>
          <a:xfrm>
            <a:off x="0" y="333288"/>
            <a:ext cx="12192000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Xmind</a:t>
            </a:r>
            <a:endParaRPr lang="ko-KR" altLang="en-US" sz="40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383" name="직선 연결선 1382"/>
          <p:cNvCxnSpPr/>
          <p:nvPr/>
        </p:nvCxnSpPr>
        <p:spPr>
          <a:xfrm>
            <a:off x="2349500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4" name="직선 연결선 1383"/>
          <p:cNvCxnSpPr/>
          <p:nvPr/>
        </p:nvCxnSpPr>
        <p:spPr>
          <a:xfrm>
            <a:off x="8790781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5C7A02E7-89EE-44C8-9B62-5621B3181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7373" y="1709856"/>
            <a:ext cx="5366816" cy="279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A7A1FE-0CEF-4A51-82A9-4F1553024B7C}"/>
              </a:ext>
            </a:extLst>
          </p:cNvPr>
          <p:cNvSpPr/>
          <p:nvPr/>
        </p:nvSpPr>
        <p:spPr>
          <a:xfrm>
            <a:off x="5857461" y="1687069"/>
            <a:ext cx="6178825" cy="372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요약 기능</a:t>
            </a:r>
            <a:endParaRPr lang="en-US" altLang="ko-KR" sz="20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우선순위 기능</a:t>
            </a:r>
            <a:r>
              <a:rPr lang="en-US" altLang="ko-KR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중요도 표시 가능</a:t>
            </a:r>
            <a:r>
              <a:rPr lang="en-US" altLang="ko-KR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토픽에 대한 노트</a:t>
            </a:r>
            <a:r>
              <a:rPr lang="en-US" altLang="ko-KR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</a:t>
            </a:r>
            <a:r>
              <a:rPr lang="ko-KR" altLang="en-US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코멘트</a:t>
            </a:r>
            <a:r>
              <a:rPr lang="en-US" altLang="ko-KR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기능</a:t>
            </a:r>
            <a:endParaRPr lang="en-US" altLang="ko-KR" sz="20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이미지 추가기능</a:t>
            </a:r>
            <a:r>
              <a:rPr lang="en-US" altLang="ko-KR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동영상</a:t>
            </a:r>
            <a:r>
              <a:rPr lang="en-US" altLang="ko-KR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X)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첨부파일</a:t>
            </a:r>
            <a:r>
              <a:rPr lang="en-US" altLang="ko-KR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</a:t>
            </a:r>
            <a:r>
              <a:rPr lang="ko-KR" altLang="en-US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음성메모 기능</a:t>
            </a:r>
            <a:endParaRPr lang="en-US" altLang="ko-KR" sz="20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간트</a:t>
            </a:r>
            <a:r>
              <a:rPr lang="ko-KR" altLang="en-US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차트기능</a:t>
            </a:r>
            <a:endParaRPr lang="en-US" altLang="ko-KR" sz="20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59E449-EB41-45BF-8A58-7DC5C03AF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74" y="1843153"/>
            <a:ext cx="9608891" cy="411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75178064" descr="EMB00003d805d4b">
            <a:extLst>
              <a:ext uri="{FF2B5EF4-FFF2-40B4-BE49-F238E27FC236}">
                <a16:creationId xmlns:a16="http://schemas.microsoft.com/office/drawing/2014/main" id="{993DAE4A-023B-4C2B-93BE-067007718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75" y="1709855"/>
            <a:ext cx="4852532" cy="346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68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A1594B15-F38C-4D46-97AF-41FB556201A0}"/>
              </a:ext>
            </a:extLst>
          </p:cNvPr>
          <p:cNvGrpSpPr/>
          <p:nvPr/>
        </p:nvGrpSpPr>
        <p:grpSpPr>
          <a:xfrm rot="5400000">
            <a:off x="1099115" y="649355"/>
            <a:ext cx="3957404" cy="5559287"/>
            <a:chOff x="1028700" y="2336800"/>
            <a:chExt cx="1866900" cy="1997948"/>
          </a:xfrm>
          <a:solidFill>
            <a:schemeClr val="bg1"/>
          </a:solidFill>
          <a:effectLst/>
        </p:grpSpPr>
        <p:sp>
          <p:nvSpPr>
            <p:cNvPr id="14" name="모서리가 둥근 직사각형 345">
              <a:extLst>
                <a:ext uri="{FF2B5EF4-FFF2-40B4-BE49-F238E27FC236}">
                  <a16:creationId xmlns:a16="http://schemas.microsoft.com/office/drawing/2014/main" id="{F59FA85A-0E0E-4CE9-909A-2A5AA1C027AE}"/>
                </a:ext>
              </a:extLst>
            </p:cNvPr>
            <p:cNvSpPr/>
            <p:nvPr/>
          </p:nvSpPr>
          <p:spPr>
            <a:xfrm>
              <a:off x="1028700" y="2590800"/>
              <a:ext cx="1866900" cy="1743948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양쪽 모서리가 둥근 사각형 346">
              <a:extLst>
                <a:ext uri="{FF2B5EF4-FFF2-40B4-BE49-F238E27FC236}">
                  <a16:creationId xmlns:a16="http://schemas.microsoft.com/office/drawing/2014/main" id="{98879A1D-E13F-4D86-AF31-61C23E7A8C83}"/>
                </a:ext>
              </a:extLst>
            </p:cNvPr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양쪽 모서리가 둥근 사각형 347">
              <a:extLst>
                <a:ext uri="{FF2B5EF4-FFF2-40B4-BE49-F238E27FC236}">
                  <a16:creationId xmlns:a16="http://schemas.microsoft.com/office/drawing/2014/main" id="{B123A304-52A9-46FA-831F-81ED37DC2B60}"/>
                </a:ext>
              </a:extLst>
            </p:cNvPr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82" name="직사각형 1381"/>
          <p:cNvSpPr/>
          <p:nvPr/>
        </p:nvSpPr>
        <p:spPr>
          <a:xfrm>
            <a:off x="0" y="333288"/>
            <a:ext cx="12192000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Al Mind</a:t>
            </a:r>
            <a:endParaRPr lang="ko-KR" altLang="en-US" sz="40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383" name="직선 연결선 1382"/>
          <p:cNvCxnSpPr/>
          <p:nvPr/>
        </p:nvCxnSpPr>
        <p:spPr>
          <a:xfrm>
            <a:off x="2349500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4" name="직선 연결선 1383"/>
          <p:cNvCxnSpPr/>
          <p:nvPr/>
        </p:nvCxnSpPr>
        <p:spPr>
          <a:xfrm>
            <a:off x="8790781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5C7A02E7-89EE-44C8-9B62-5621B3181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7373" y="1709856"/>
            <a:ext cx="5366816" cy="279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A7A1FE-0CEF-4A51-82A9-4F1553024B7C}"/>
              </a:ext>
            </a:extLst>
          </p:cNvPr>
          <p:cNvSpPr/>
          <p:nvPr/>
        </p:nvSpPr>
        <p:spPr>
          <a:xfrm>
            <a:off x="5857877" y="1839558"/>
            <a:ext cx="6178825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이스트 소프트 오프라인 툴</a:t>
            </a:r>
            <a:endParaRPr lang="en-US" altLang="ko-KR" sz="20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여러 형식 지원</a:t>
            </a:r>
            <a:r>
              <a:rPr lang="en-US" altLang="ko-KR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</a:t>
            </a:r>
            <a:r>
              <a:rPr lang="en-US" altLang="ko-KR" sz="2000" b="1" dirty="0" err="1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ppt,xls,doc</a:t>
            </a:r>
            <a:r>
              <a:rPr lang="en-US" altLang="ko-KR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등</a:t>
            </a:r>
            <a:r>
              <a:rPr lang="en-US" altLang="ko-KR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번호매기기</a:t>
            </a:r>
            <a:r>
              <a:rPr lang="en-US" altLang="ko-KR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단락 등의 옵션기능</a:t>
            </a:r>
            <a:endParaRPr lang="en-US" altLang="ko-KR" sz="20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20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59E449-EB41-45BF-8A58-7DC5C03AF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74" y="1843153"/>
            <a:ext cx="9608891" cy="411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9D102A-AE95-4685-8858-8CBF96C1F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74" y="1723248"/>
            <a:ext cx="10450909" cy="40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175177744" descr="EMB00003d805d54">
            <a:extLst>
              <a:ext uri="{FF2B5EF4-FFF2-40B4-BE49-F238E27FC236}">
                <a16:creationId xmlns:a16="http://schemas.microsoft.com/office/drawing/2014/main" id="{5B3612D8-99D3-4A3C-979E-120C6E71D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75" y="1709856"/>
            <a:ext cx="4834180" cy="335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82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A1594B15-F38C-4D46-97AF-41FB556201A0}"/>
              </a:ext>
            </a:extLst>
          </p:cNvPr>
          <p:cNvGrpSpPr/>
          <p:nvPr/>
        </p:nvGrpSpPr>
        <p:grpSpPr>
          <a:xfrm rot="5400000">
            <a:off x="1099115" y="649355"/>
            <a:ext cx="3957404" cy="5559287"/>
            <a:chOff x="1028700" y="2336800"/>
            <a:chExt cx="1866900" cy="1997948"/>
          </a:xfrm>
          <a:solidFill>
            <a:schemeClr val="bg1"/>
          </a:solidFill>
          <a:effectLst/>
        </p:grpSpPr>
        <p:sp>
          <p:nvSpPr>
            <p:cNvPr id="14" name="모서리가 둥근 직사각형 345">
              <a:extLst>
                <a:ext uri="{FF2B5EF4-FFF2-40B4-BE49-F238E27FC236}">
                  <a16:creationId xmlns:a16="http://schemas.microsoft.com/office/drawing/2014/main" id="{F59FA85A-0E0E-4CE9-909A-2A5AA1C027AE}"/>
                </a:ext>
              </a:extLst>
            </p:cNvPr>
            <p:cNvSpPr/>
            <p:nvPr/>
          </p:nvSpPr>
          <p:spPr>
            <a:xfrm>
              <a:off x="1028700" y="2590800"/>
              <a:ext cx="1866900" cy="1743948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양쪽 모서리가 둥근 사각형 346">
              <a:extLst>
                <a:ext uri="{FF2B5EF4-FFF2-40B4-BE49-F238E27FC236}">
                  <a16:creationId xmlns:a16="http://schemas.microsoft.com/office/drawing/2014/main" id="{98879A1D-E13F-4D86-AF31-61C23E7A8C83}"/>
                </a:ext>
              </a:extLst>
            </p:cNvPr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양쪽 모서리가 둥근 사각형 347">
              <a:extLst>
                <a:ext uri="{FF2B5EF4-FFF2-40B4-BE49-F238E27FC236}">
                  <a16:creationId xmlns:a16="http://schemas.microsoft.com/office/drawing/2014/main" id="{B123A304-52A9-46FA-831F-81ED37DC2B60}"/>
                </a:ext>
              </a:extLst>
            </p:cNvPr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82" name="직사각형 1381"/>
          <p:cNvSpPr/>
          <p:nvPr/>
        </p:nvSpPr>
        <p:spPr>
          <a:xfrm>
            <a:off x="0" y="333288"/>
            <a:ext cx="12192000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Free Mind</a:t>
            </a:r>
            <a:endParaRPr lang="ko-KR" altLang="en-US" sz="40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383" name="직선 연결선 1382"/>
          <p:cNvCxnSpPr/>
          <p:nvPr/>
        </p:nvCxnSpPr>
        <p:spPr>
          <a:xfrm>
            <a:off x="2349500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4" name="직선 연결선 1383"/>
          <p:cNvCxnSpPr/>
          <p:nvPr/>
        </p:nvCxnSpPr>
        <p:spPr>
          <a:xfrm>
            <a:off x="8790781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5C7A02E7-89EE-44C8-9B62-5621B3181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7373" y="1709856"/>
            <a:ext cx="5366816" cy="279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A7A1FE-0CEF-4A51-82A9-4F1553024B7C}"/>
              </a:ext>
            </a:extLst>
          </p:cNvPr>
          <p:cNvSpPr/>
          <p:nvPr/>
        </p:nvSpPr>
        <p:spPr>
          <a:xfrm>
            <a:off x="5857877" y="1839558"/>
            <a:ext cx="6178825" cy="1758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이미지 추가</a:t>
            </a:r>
            <a:r>
              <a:rPr lang="en-US" altLang="ko-KR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링크 추가 기능</a:t>
            </a:r>
            <a:r>
              <a:rPr lang="en-US" altLang="ko-KR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동영상 </a:t>
            </a:r>
            <a:r>
              <a:rPr lang="en-US" altLang="ko-KR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X)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구름 기능</a:t>
            </a:r>
            <a:endParaRPr lang="en-US" altLang="ko-KR" sz="20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암호화된 노드 삽입 가능</a:t>
            </a:r>
            <a:endParaRPr lang="en-US" altLang="ko-KR" sz="20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59E449-EB41-45BF-8A58-7DC5C03AF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74" y="1843153"/>
            <a:ext cx="9608891" cy="411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9D102A-AE95-4685-8858-8CBF96C1F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74" y="1723248"/>
            <a:ext cx="10450909" cy="40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3061A39-BF9E-47CD-BAFA-5BD251AF1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74" y="1252656"/>
            <a:ext cx="1091408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175177584" descr="EMB00003d805d58">
            <a:extLst>
              <a:ext uri="{FF2B5EF4-FFF2-40B4-BE49-F238E27FC236}">
                <a16:creationId xmlns:a16="http://schemas.microsoft.com/office/drawing/2014/main" id="{94302C1E-C416-4B2B-8D3D-D70CE7BB9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74" y="1709856"/>
            <a:ext cx="4842786" cy="33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41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1436</TotalTime>
  <Words>343</Words>
  <Application>Microsoft Office PowerPoint</Application>
  <PresentationFormat>와이드스크린</PresentationFormat>
  <Paragraphs>81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나눔고딕 ExtraBold</vt:lpstr>
      <vt:lpstr>나눔고딕 Light</vt:lpstr>
      <vt:lpstr>맑은 고딕</vt:lpstr>
      <vt:lpstr>휴먼둥근헤드라인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배수용</dc:creator>
  <cp:lastModifiedBy>김기훈김기훈</cp:lastModifiedBy>
  <cp:revision>115</cp:revision>
  <dcterms:created xsi:type="dcterms:W3CDTF">2017-04-12T04:10:43Z</dcterms:created>
  <dcterms:modified xsi:type="dcterms:W3CDTF">2018-04-02T17:53:50Z</dcterms:modified>
</cp:coreProperties>
</file>